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352" r:id="rId2"/>
    <p:sldId id="357" r:id="rId3"/>
    <p:sldId id="354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320" r:id="rId27"/>
    <p:sldId id="279" r:id="rId28"/>
    <p:sldId id="345" r:id="rId29"/>
    <p:sldId id="346" r:id="rId30"/>
    <p:sldId id="347" r:id="rId31"/>
    <p:sldId id="348" r:id="rId32"/>
    <p:sldId id="349" r:id="rId33"/>
    <p:sldId id="350" r:id="rId34"/>
    <p:sldId id="355" r:id="rId35"/>
    <p:sldId id="356" r:id="rId36"/>
    <p:sldId id="351" r:id="rId37"/>
    <p:sldId id="306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15" r:id="rId62"/>
    <p:sldId id="305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9" r:id="rId72"/>
    <p:sldId id="318" r:id="rId73"/>
    <p:sldId id="316" r:id="rId74"/>
    <p:sldId id="317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0000"/>
  </p:normalViewPr>
  <p:slideViewPr>
    <p:cSldViewPr snapToGrid="0" snapToObjects="1">
      <p:cViewPr varScale="1">
        <p:scale>
          <a:sx n="110" d="100"/>
          <a:sy n="110" d="100"/>
        </p:scale>
        <p:origin x="920" y="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47366-0C10-7C4D-A68B-29434F612BEB}" type="datetimeFigureOut">
              <a:rPr lang="en-US" smtClean="0"/>
              <a:t>8/1/25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B7337-CA01-7841-9A19-99AB279C7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93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imgs.xkcd.com</a:t>
            </a:r>
            <a:r>
              <a:rPr lang="en-US" dirty="0"/>
              <a:t>/comics/</a:t>
            </a:r>
            <a:r>
              <a:rPr lang="en-US" dirty="0" err="1"/>
              <a:t>exploits_of_a_mom.png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9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46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7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77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imgs.xkcd.com</a:t>
            </a:r>
            <a:r>
              <a:rPr lang="en-US" dirty="0"/>
              <a:t>/comics/</a:t>
            </a:r>
            <a:r>
              <a:rPr lang="en-US" dirty="0" err="1"/>
              <a:t>exploits_of_a_mom.png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05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01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69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portswigger.net</a:t>
            </a:r>
            <a:r>
              <a:rPr lang="en-US" dirty="0"/>
              <a:t>/web-security/cross-site-scripting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9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image, not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2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SOP answers the question “Can a script with an</a:t>
            </a:r>
            <a:r>
              <a:rPr lang="en-US" baseline="0" dirty="0"/>
              <a:t> origin X access a resource loaded from origin Y?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In a nutshell, X and Y should be “the same.” The slide answers what it means for X and Y to be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7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image, not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99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if example.com </a:t>
            </a:r>
            <a:r>
              <a:rPr lang="en-US" baseline="0" dirty="0"/>
              <a:t>incorporates an externally hosted script (here coming from ajax.googleapis.com) then it won’t be able to function properly because it can’t read example.com cookies.</a:t>
            </a:r>
          </a:p>
          <a:p>
            <a:endParaRPr lang="en-US" baseline="0" dirty="0"/>
          </a:p>
          <a:p>
            <a:r>
              <a:rPr lang="en-US" baseline="0" dirty="0"/>
              <a:t>What’s going on here?</a:t>
            </a:r>
          </a:p>
          <a:p>
            <a:endParaRPr lang="en-US" baseline="0" dirty="0"/>
          </a:p>
          <a:p>
            <a:r>
              <a:rPr lang="en-US" baseline="0" dirty="0"/>
              <a:t>Answer: origins apply to pages and </a:t>
            </a:r>
            <a:r>
              <a:rPr lang="en-US" baseline="0" dirty="0" err="1"/>
              <a:t>iFrames</a:t>
            </a:r>
            <a:r>
              <a:rPr lang="en-US" baseline="0" dirty="0"/>
              <a:t>. They don’t apply at a per-object level. The definition doesn’t care about which domain the script came from. Here the script’s origin is still example.com because that’s the page that did the loading.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1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29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way to fix the first problem</a:t>
            </a:r>
          </a:p>
          <a:p>
            <a:endParaRPr lang="en-US" dirty="0"/>
          </a:p>
          <a:p>
            <a:r>
              <a:rPr lang="en-US" dirty="0"/>
              <a:t>But the second can be fixed. 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4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DBF7FB1-676D-AA44-94D6-23373DD82E0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48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90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AA799BA-DD93-E34A-8CB0-54E9D7C6F939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49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6DCDD1B-F8D0-B240-BA68-8A2352131B09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92C09E3-AB5F-D541-A328-203F4D41A9F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51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55A83A2-1654-5D40-A707-958BD7E55E50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52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Gill Sans MT" charset="0"/>
                <a:ea typeface="宋体" charset="0"/>
                <a:cs typeface="宋体" charset="0"/>
              </a:rPr>
              <a:t>We will focus on the handshake protocol</a:t>
            </a:r>
          </a:p>
          <a:p>
            <a:pPr eaLnBrk="1" hangingPunct="1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FEDDF0B-A9B7-0A47-8BBD-3A2EAC2725D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53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4E7F82-41C6-4D4A-A5E2-5CDBF60B843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54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91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212AC68-027B-114A-9C0A-E24D30C5DC1C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55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A88DC81-EFAB-FC41-BECC-ED3A1D8640D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56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6EA1784-E011-F54B-8D65-EF3720A0AAB0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57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ea typeface="宋体" charset="0"/>
              </a:rPr>
              <a:t>https://</a:t>
            </a:r>
            <a:r>
              <a:rPr lang="en-US" altLang="zh-CN" dirty="0" err="1">
                <a:ea typeface="宋体" charset="0"/>
              </a:rPr>
              <a:t>tools.ietf.org</a:t>
            </a:r>
            <a:r>
              <a:rPr lang="en-US" altLang="zh-CN" dirty="0">
                <a:ea typeface="宋体" charset="0"/>
              </a:rPr>
              <a:t>/html/rfc5246</a:t>
            </a:r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0351BB1-2FA6-2A48-AADC-E400D79DCB8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58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B6D26A2-71B3-D143-A864-BB0EB7085F6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84BAF9F-8E14-5545-8F15-FF1FA56547B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DB2F798-6244-8E44-AF68-50122846DF7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61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DE9C051-0554-CF4B-A1DE-4DF84876499B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62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FF45550-95AA-C54A-A4E5-FCD93EFB2DBA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63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EEE1126-B92D-2241-8B32-5E89DD12E1B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64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Gill Sans MT" charset="0"/>
                <a:ea typeface="宋体" charset="0"/>
                <a:cs typeface="宋体" charset="0"/>
              </a:rPr>
              <a:t>No support for certificate chains or non-RSA algorithms, no handshake while session is open</a:t>
            </a:r>
          </a:p>
          <a:p>
            <a:pPr eaLnBrk="1" hangingPunct="1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and executing script from same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95637B1-78EB-3644-A17D-4BFD89AA5A8A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65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063B78F-CEF3-634B-BD31-53A18CAB44A7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66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B396B13-053B-3F42-A455-902E0D475232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67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1BF1736-FE13-4448-91DF-2CA0E29390C2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68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C0A1B5C-196E-4E46-810F-8EBB0488D90C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22036DC-41DB-6346-B784-1D23C147A77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70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execute script from different origin.</a:t>
            </a:r>
          </a:p>
          <a:p>
            <a:endParaRPr lang="en-US" dirty="0"/>
          </a:p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6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</a:t>
            </a:r>
            <a:r>
              <a:rPr lang="en-US" baseline="0" dirty="0"/>
              <a:t> a script, just an image: 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98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4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5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1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1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0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3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1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07F12-62F0-984F-889E-6589FCF4A42A}" type="datetimeFigureOut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0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wmf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tools.ietf.org/html/rfc606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9A63-8953-2B4E-9FF6-E494A5053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882" y="841772"/>
            <a:ext cx="8353044" cy="1191135"/>
          </a:xfrm>
        </p:spPr>
        <p:txBody>
          <a:bodyPr>
            <a:normAutofit/>
          </a:bodyPr>
          <a:lstStyle/>
          <a:p>
            <a:r>
              <a:rPr lang="en-US" sz="3600" dirty="0"/>
              <a:t>Web Security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B7C4EFC-8531-494D-9123-B10450A4F9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vert="horz" lIns="51435" tIns="25718" rIns="51435" bIns="25718" rtlCol="0">
            <a:normAutofit fontScale="92500" lnSpcReduction="10000"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Security, Privacy, and Consumer Protection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Nick Feamster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University of Chicago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1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1714500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2769766"/>
            <a:ext cx="564761" cy="56476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800350" y="31979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5491" y="2686051"/>
            <a:ext cx="1891608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chat.json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713062" y="40576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63457" y="2012441"/>
            <a:ext cx="247083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chat.json</a:t>
            </a:r>
            <a:r>
              <a:rPr lang="en-US" sz="1200" dirty="0">
                <a:solidFill>
                  <a:srgbClr val="C00000"/>
                </a:solidFill>
              </a:rPr>
              <a:t>’,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99489" y="3314701"/>
            <a:ext cx="287281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HTTP/1.1 200 OK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…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{ </a:t>
            </a:r>
            <a:r>
              <a:rPr lang="en-US" sz="1200" dirty="0" err="1">
                <a:solidFill>
                  <a:srgbClr val="C00000"/>
                </a:solidFill>
              </a:rPr>
              <a:t>new_msg</a:t>
            </a:r>
            <a:r>
              <a:rPr lang="en-US" sz="1200" dirty="0">
                <a:solidFill>
                  <a:srgbClr val="C00000"/>
                </a:solidFill>
              </a:rPr>
              <a:t>: { from: “Bob”,  </a:t>
            </a:r>
            <a:r>
              <a:rPr lang="en-US" sz="1200" dirty="0" err="1">
                <a:solidFill>
                  <a:srgbClr val="C00000"/>
                </a:solidFill>
              </a:rPr>
              <a:t>msg</a:t>
            </a:r>
            <a:r>
              <a:rPr lang="en-US" sz="1200" dirty="0">
                <a:solidFill>
                  <a:srgbClr val="C00000"/>
                </a:solidFill>
              </a:rPr>
              <a:t>:  “Hi!”}}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794460"/>
            <a:ext cx="363456" cy="3634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5461" y="1640926"/>
            <a:ext cx="2663950" cy="914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485900"/>
            <a:ext cx="322937" cy="322937"/>
          </a:xfrm>
          <a:prstGeom prst="rect">
            <a:avLst/>
          </a:prstGeom>
        </p:spPr>
      </p:pic>
      <p:sp>
        <p:nvSpPr>
          <p:cNvPr id="20" name="Rectangular Callout 19"/>
          <p:cNvSpPr/>
          <p:nvPr/>
        </p:nvSpPr>
        <p:spPr>
          <a:xfrm>
            <a:off x="1229499" y="1657350"/>
            <a:ext cx="2028051" cy="833051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https://</a:t>
            </a:r>
            <a:r>
              <a:rPr lang="en-US" sz="1050" dirty="0" err="1">
                <a:solidFill>
                  <a:schemeClr val="tx1"/>
                </a:solidFill>
              </a:rPr>
              <a:t>gmail.com</a:t>
            </a:r>
            <a:r>
              <a:rPr lang="en-US" sz="1050" dirty="0">
                <a:solidFill>
                  <a:schemeClr val="tx1"/>
                </a:solidFill>
              </a:rPr>
              <a:t>/ says:</a:t>
            </a:r>
            <a:br>
              <a:rPr lang="en-US" sz="1050" dirty="0">
                <a:solidFill>
                  <a:schemeClr val="tx1"/>
                </a:solidFill>
              </a:rPr>
            </a:br>
            <a:br>
              <a:rPr lang="en-US" sz="1050" dirty="0"/>
            </a:br>
            <a:r>
              <a:rPr lang="en-US" sz="1050" dirty="0">
                <a:solidFill>
                  <a:schemeClr val="tx1"/>
                </a:solidFill>
              </a:rPr>
              <a:t>{ </a:t>
            </a:r>
            <a:r>
              <a:rPr lang="en-US" sz="1050" dirty="0" err="1">
                <a:solidFill>
                  <a:schemeClr val="tx1"/>
                </a:solidFill>
              </a:rPr>
              <a:t>new_msgs</a:t>
            </a:r>
            <a:r>
              <a:rPr lang="en-US" sz="1050" dirty="0">
                <a:solidFill>
                  <a:schemeClr val="tx1"/>
                </a:solidFill>
              </a:rPr>
              <a:t>: { from: “Bob”, 	      msg: “Hi!”}}</a:t>
            </a:r>
          </a:p>
        </p:txBody>
      </p:sp>
    </p:spTree>
    <p:extLst>
      <p:ext uri="{BB962C8B-B14F-4D97-AF65-F5344CB8AC3E}">
        <p14:creationId xmlns:p14="http://schemas.microsoft.com/office/powerpoint/2010/main" val="246956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7300" y="2024123"/>
            <a:ext cx="2769476" cy="5078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chemeClr val="accent1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 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      function (data) { alert(data) });</a:t>
            </a:r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(</a:t>
            </a:r>
            <a:r>
              <a:rPr lang="en-US" dirty="0" err="1"/>
              <a:t>jQuery</a:t>
            </a:r>
            <a:r>
              <a:rPr lang="en-US" dirty="0"/>
              <a:t> Style)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2254463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00858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76947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&lt;script&gt;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chemeClr val="accent1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 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      function (data) { alert(data) });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7123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2004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51616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796511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{ </a:t>
            </a:r>
            <a:r>
              <a:rPr lang="en-US" sz="1350" dirty="0" err="1">
                <a:solidFill>
                  <a:schemeClr val="accent1"/>
                </a:solidFill>
              </a:rPr>
              <a:t>new_msgs</a:t>
            </a:r>
            <a:r>
              <a:rPr lang="en-US" sz="1350" dirty="0">
                <a:solidFill>
                  <a:schemeClr val="accent1"/>
                </a:solidFill>
              </a:rPr>
              <a:t>: 3 }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3008581"/>
            <a:ext cx="564761" cy="5647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28" y="1877624"/>
            <a:ext cx="292997" cy="292997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{ </a:t>
            </a:r>
            <a:r>
              <a:rPr lang="en-US" sz="1350" dirty="0" err="1">
                <a:solidFill>
                  <a:schemeClr val="tx1"/>
                </a:solidFill>
              </a:rPr>
              <a:t>new_msgs</a:t>
            </a:r>
            <a:r>
              <a:rPr lang="en-US" sz="1350" dirty="0">
                <a:solidFill>
                  <a:schemeClr val="tx1"/>
                </a:solidFill>
              </a:rPr>
              <a:t>: 3}</a:t>
            </a:r>
          </a:p>
        </p:txBody>
      </p:sp>
    </p:spTree>
    <p:extLst>
      <p:ext uri="{BB962C8B-B14F-4D97-AF65-F5344CB8AC3E}">
        <p14:creationId xmlns:p14="http://schemas.microsoft.com/office/powerpoint/2010/main" val="22331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Scripts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94023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5" y="1583789"/>
            <a:ext cx="2448555" cy="120032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HTTP/1.1 200 OK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…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&lt;script&gt;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msgs.json</a:t>
            </a:r>
            <a:r>
              <a:rPr lang="en-US" sz="120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     function (data) { alert(data); }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8266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3147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3046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91081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5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370333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23443" y="2087002"/>
            <a:ext cx="2593766" cy="46166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msgs.json</a:t>
            </a:r>
            <a:r>
              <a:rPr lang="en-US" sz="120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     function (data) { alert(data); }</a:t>
            </a:r>
            <a:endParaRPr lang="en-US" sz="12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43" y="1969518"/>
            <a:ext cx="228735" cy="22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Objects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37993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1837" y="1659204"/>
            <a:ext cx="3062057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/img.png”/&gt;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445130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507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704354"/>
          </a:xfrm>
        </p:spPr>
        <p:txBody>
          <a:bodyPr>
            <a:normAutofit/>
          </a:bodyPr>
          <a:lstStyle/>
          <a:p>
            <a:r>
              <a:rPr lang="en-US" dirty="0"/>
              <a:t>Same-Origin Policy: Images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37993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1837" y="1659204"/>
            <a:ext cx="3062057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3122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2800351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11611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39646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&lt;89&gt;PNG^M ...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6" y="2614613"/>
            <a:ext cx="371474" cy="3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5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686051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00350" y="2656059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1838" y="1933479"/>
            <a:ext cx="307199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/chat.js”/&gt;</a:t>
            </a:r>
          </a:p>
        </p:txBody>
      </p:sp>
    </p:spTree>
    <p:extLst>
      <p:ext uri="{BB962C8B-B14F-4D97-AF65-F5344CB8AC3E}">
        <p14:creationId xmlns:p14="http://schemas.microsoft.com/office/powerpoint/2010/main" val="22768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656469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13810" y="35980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0" y="3086101"/>
            <a:ext cx="1708866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/chat.js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13128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655157"/>
            <a:ext cx="2600449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238866" y="2086015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63" y="1855571"/>
            <a:ext cx="322937" cy="32293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951838" y="1933479"/>
            <a:ext cx="307199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/chat.js”/&gt;</a:t>
            </a:r>
          </a:p>
        </p:txBody>
      </p:sp>
    </p:spTree>
    <p:extLst>
      <p:ext uri="{BB962C8B-B14F-4D97-AF65-F5344CB8AC3E}">
        <p14:creationId xmlns:p14="http://schemas.microsoft.com/office/powerpoint/2010/main" val="243992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1714500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2769766"/>
            <a:ext cx="564761" cy="56476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800350" y="31979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5491" y="2686051"/>
            <a:ext cx="1891608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chat.json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713062" y="40576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24431" y="1507555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63" y="1855571"/>
            <a:ext cx="322937" cy="32293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99489" y="3314701"/>
            <a:ext cx="287281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HTTP/1.1 200 OK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…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{ </a:t>
            </a:r>
            <a:r>
              <a:rPr lang="en-US" sz="1200" dirty="0" err="1">
                <a:solidFill>
                  <a:srgbClr val="C00000"/>
                </a:solidFill>
              </a:rPr>
              <a:t>new_msg</a:t>
            </a:r>
            <a:r>
              <a:rPr lang="en-US" sz="1200" dirty="0">
                <a:solidFill>
                  <a:srgbClr val="C00000"/>
                </a:solidFill>
              </a:rPr>
              <a:t>: { from: “Bob”,  </a:t>
            </a:r>
            <a:r>
              <a:rPr lang="en-US" sz="1200" dirty="0" err="1">
                <a:solidFill>
                  <a:srgbClr val="C00000"/>
                </a:solidFill>
              </a:rPr>
              <a:t>msg</a:t>
            </a:r>
            <a:r>
              <a:rPr lang="en-US" sz="1200" dirty="0">
                <a:solidFill>
                  <a:srgbClr val="C00000"/>
                </a:solidFill>
              </a:rPr>
              <a:t>:  “Hi!”}}</a:t>
            </a:r>
          </a:p>
        </p:txBody>
      </p:sp>
      <p:pic>
        <p:nvPicPr>
          <p:cNvPr id="31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824675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5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</a:t>
            </a:r>
            <a:r>
              <a:rPr lang="en-US" dirty="0" err="1"/>
              <a:t>IFrame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893621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800350" y="26860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51837" y="1963470"/>
            <a:ext cx="299351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/chat”/&gt;</a:t>
            </a:r>
          </a:p>
        </p:txBody>
      </p:sp>
    </p:spTree>
    <p:extLst>
      <p:ext uri="{BB962C8B-B14F-4D97-AF65-F5344CB8AC3E}">
        <p14:creationId xmlns:p14="http://schemas.microsoft.com/office/powerpoint/2010/main" val="381018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</a:t>
            </a:r>
            <a:r>
              <a:rPr lang="en-US" dirty="0" err="1"/>
              <a:t>IFrame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800350" y="26860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1837" y="1963470"/>
            <a:ext cx="299351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/chat”/&gt;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00350" y="332149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15491" y="2809583"/>
            <a:ext cx="1556580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/chat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99652" y="47434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1837" y="3378640"/>
            <a:ext cx="2815916" cy="13388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&lt;script&gt;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/’,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});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&lt;/script&gt;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63457" y="2012441"/>
            <a:ext cx="247083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chat.json</a:t>
            </a:r>
            <a:r>
              <a:rPr lang="en-US" sz="1200" dirty="0">
                <a:solidFill>
                  <a:srgbClr val="C00000"/>
                </a:solidFill>
              </a:rPr>
              <a:t>’,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15461" y="1640926"/>
            <a:ext cx="2663950" cy="914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485900"/>
            <a:ext cx="322937" cy="32293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363457" y="2012441"/>
            <a:ext cx="2470838" cy="3000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794460"/>
            <a:ext cx="363456" cy="3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6858000" cy="20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0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0551" y="1085850"/>
            <a:ext cx="3494867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” . $_GET[“path”]);</a:t>
            </a:r>
          </a:p>
        </p:txBody>
      </p:sp>
      <p:pic>
        <p:nvPicPr>
          <p:cNvPr id="6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5490" y="2037040"/>
            <a:ext cx="2659382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/?path=</a:t>
            </a:r>
            <a:r>
              <a:rPr lang="en-US" sz="1350" dirty="0"/>
              <a:t>/home/user/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27362" y="38862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2051" y="2529752"/>
            <a:ext cx="1378583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Desktop</a:t>
            </a:r>
          </a:p>
          <a:p>
            <a:r>
              <a:rPr lang="en-US" sz="1350" dirty="0"/>
              <a:t>Documents</a:t>
            </a:r>
          </a:p>
          <a:p>
            <a:r>
              <a:rPr lang="en-US" sz="1350" dirty="0"/>
              <a:t>Music</a:t>
            </a:r>
          </a:p>
          <a:p>
            <a:r>
              <a:rPr lang="en-US" sz="1350" dirty="0"/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1884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0551" y="1085850"/>
            <a:ext cx="3494867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” . $_GET[“path”]);</a:t>
            </a:r>
          </a:p>
        </p:txBody>
      </p:sp>
      <p:pic>
        <p:nvPicPr>
          <p:cNvPr id="6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5491" y="2037040"/>
            <a:ext cx="2481449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/?path=</a:t>
            </a:r>
            <a:r>
              <a:rPr lang="en-US" sz="1350" dirty="0"/>
              <a:t>$(</a:t>
            </a:r>
            <a:r>
              <a:rPr lang="en-US" sz="1350" dirty="0" err="1"/>
              <a:t>rm</a:t>
            </a:r>
            <a:r>
              <a:rPr lang="en-US" sz="1350" dirty="0"/>
              <a:t> –</a:t>
            </a:r>
            <a:r>
              <a:rPr lang="en-US" sz="1350" dirty="0" err="1"/>
              <a:t>rf</a:t>
            </a:r>
            <a:r>
              <a:rPr lang="en-US" sz="1350" dirty="0"/>
              <a:t> /)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3074" name="Picture 2" descr="C:\Documents and Settings\Eric\Local Settings\Temporary Internet Files\Content.IE5\J3WCMIIA\hourglass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59" y="2598640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Documents and Settings\Eric\Local Settings\Temporary Internet Files\Content.IE5\VS4ZJVU9\poof[1]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63" y="1930699"/>
            <a:ext cx="1778794" cy="133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5183" y="2598639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14800" y="3486150"/>
            <a:ext cx="3021981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/)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40749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Confusing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Programmer thought user</a:t>
            </a:r>
            <a:br>
              <a:rPr lang="en-US" dirty="0"/>
            </a:br>
            <a:r>
              <a:rPr lang="en-US" dirty="0"/>
              <a:t>would supply data,</a:t>
            </a:r>
            <a:br>
              <a:rPr lang="en-US" dirty="0"/>
            </a:br>
            <a:r>
              <a:rPr lang="en-US" dirty="0"/>
              <a:t>but instead got (and unintentionally executed) code</a:t>
            </a:r>
          </a:p>
          <a:p>
            <a:r>
              <a:rPr lang="en-US" dirty="0"/>
              <a:t>Common and dangerous class of vulnerabilities</a:t>
            </a:r>
          </a:p>
          <a:p>
            <a:pPr lvl="1"/>
            <a:r>
              <a:rPr lang="en-US" dirty="0"/>
              <a:t>Shell Injection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Cross-Site Scripting (XSS)</a:t>
            </a:r>
          </a:p>
          <a:p>
            <a:pPr lvl="1"/>
            <a:r>
              <a:rPr lang="en-US" dirty="0"/>
              <a:t>Control-flow Hijacking (Buffer overflows)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7750" y="971550"/>
            <a:ext cx="3021981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/)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</p:txBody>
      </p:sp>
      <p:pic>
        <p:nvPicPr>
          <p:cNvPr id="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6550" y="914400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96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Structured Query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to ask (“query”) databases questions: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many users live in Chicago?</a:t>
            </a:r>
            <a:endParaRPr lang="en-US"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“SELECT COUNT(*) FROM `users` WHERE location = ‘Chicago’”</a:t>
            </a: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Is there a user with username “bob” and password “abc123”?</a:t>
            </a:r>
          </a:p>
          <a:p>
            <a:pPr marL="445770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“SELECT * FROM `users` WHERE username=‘bob’ and 	password=‘abc123’”</a:t>
            </a:r>
          </a:p>
          <a:p>
            <a:pPr marL="445770" lvl="2" indent="0">
              <a:buNone/>
            </a:pPr>
            <a:endParaRPr lang="en-US" dirty="0"/>
          </a:p>
          <a:p>
            <a:r>
              <a:rPr lang="en-US" dirty="0"/>
              <a:t>Attack!</a:t>
            </a:r>
            <a:endParaRPr lang="en-US" sz="1950" dirty="0"/>
          </a:p>
          <a:p>
            <a:pPr marL="445770" lvl="2" indent="0">
              <a:buNone/>
            </a:pP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“DROP TABLE `users`”</a:t>
            </a: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8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914400"/>
            <a:ext cx="6343650" cy="3703320"/>
          </a:xfrm>
        </p:spPr>
        <p:txBody>
          <a:bodyPr/>
          <a:lstStyle/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2000" dirty="0">
                <a:latin typeface="+mj-lt"/>
                <a:cs typeface="Consolas" panose="020B0609020204030204" pitchFamily="49" charset="0"/>
              </a:rPr>
              <a:t>Consider an SQL query where the attacker chooses </a:t>
            </a:r>
            <a:r>
              <a:rPr lang="en-US" sz="2000" dirty="0">
                <a:solidFill>
                  <a:srgbClr val="00B0F0"/>
                </a:solidFill>
                <a:latin typeface="+mj-lt"/>
                <a:cs typeface="Consolas" panose="020B0609020204030204" pitchFamily="49" charset="0"/>
              </a:rPr>
              <a:t>$city</a:t>
            </a:r>
            <a:r>
              <a:rPr lang="en-US" sz="2000" dirty="0">
                <a:latin typeface="+mj-lt"/>
                <a:cs typeface="Consolas" panose="020B0609020204030204" pitchFamily="49" charset="0"/>
              </a:rPr>
              <a:t>: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050" dirty="0"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SELECT * FROM `users` WHERE location=‘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2000" dirty="0">
                <a:latin typeface="+mj-lt"/>
                <a:cs typeface="Consolas" panose="020B0609020204030204" pitchFamily="49" charset="0"/>
              </a:rPr>
              <a:t>What can an attacker do?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8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7372350" cy="3703320"/>
          </a:xfrm>
        </p:spPr>
        <p:txBody>
          <a:bodyPr>
            <a:normAutofit fontScale="92500" lnSpcReduction="10000"/>
          </a:bodyPr>
          <a:lstStyle/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2400" dirty="0">
                <a:latin typeface="+mj-lt"/>
                <a:cs typeface="Consolas" panose="020B0609020204030204" pitchFamily="49" charset="0"/>
              </a:rPr>
              <a:t>Consider an SQL query executing on a web server where the attacker chooses </a:t>
            </a:r>
            <a:r>
              <a:rPr lang="en-US" sz="2400" dirty="0">
                <a:solidFill>
                  <a:srgbClr val="00B0F0"/>
                </a:solidFill>
                <a:latin typeface="+mj-lt"/>
                <a:cs typeface="Consolas" panose="020B0609020204030204" pitchFamily="49" charset="0"/>
              </a:rPr>
              <a:t>$city</a:t>
            </a:r>
            <a:r>
              <a:rPr lang="en-US" sz="2400" dirty="0">
                <a:latin typeface="+mj-lt"/>
                <a:cs typeface="Consolas" panose="020B0609020204030204" pitchFamily="49" charset="0"/>
              </a:rPr>
              <a:t>: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050" dirty="0"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SELECT * FROM `users` WHERE location=‘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2600" dirty="0">
                <a:latin typeface="+mj-lt"/>
                <a:cs typeface="Consolas" panose="020B0609020204030204" pitchFamily="49" charset="0"/>
              </a:rPr>
              <a:t>What can an attacker do?</a:t>
            </a: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342900" lvl="3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1700" dirty="0">
                <a:solidFill>
                  <a:srgbClr val="00B0F0"/>
                </a:solidFill>
                <a:cs typeface="Consolas" panose="020B0609020204030204" pitchFamily="49" charset="0"/>
              </a:rPr>
              <a:t>$city </a:t>
            </a:r>
            <a:r>
              <a:rPr lang="en-US" sz="1700" dirty="0">
                <a:cs typeface="Consolas" panose="020B0609020204030204" pitchFamily="49" charset="0"/>
              </a:rPr>
              <a:t>= “</a:t>
            </a:r>
            <a:r>
              <a:rPr lang="en-US" sz="1700" dirty="0">
                <a:solidFill>
                  <a:srgbClr val="FF0000"/>
                </a:solidFill>
                <a:cs typeface="Consolas" panose="020B0609020204030204" pitchFamily="49" charset="0"/>
              </a:rPr>
              <a:t>Chicago’;  DELETE FROM `users` WHERE 1=‘1</a:t>
            </a:r>
            <a:r>
              <a:rPr lang="en-US" sz="1700" dirty="0">
                <a:cs typeface="Consolas" panose="020B0609020204030204" pitchFamily="49" charset="0"/>
              </a:rPr>
              <a:t>”</a:t>
            </a:r>
          </a:p>
          <a:p>
            <a:pPr marL="342900" lvl="3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00" dirty="0">
              <a:latin typeface="+mj-lt"/>
              <a:cs typeface="Consolas" panose="020B0609020204030204" pitchFamily="49" charset="0"/>
            </a:endParaRPr>
          </a:p>
          <a:p>
            <a:pPr marL="342900" lvl="3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SELECT * FROM `users` WHERE location=‘</a:t>
            </a:r>
            <a:r>
              <a:rPr lang="en-US" sz="1700" dirty="0">
                <a:solidFill>
                  <a:srgbClr val="FF0000"/>
                </a:solidFill>
                <a:cs typeface="Consolas" panose="020B0609020204030204" pitchFamily="49" charset="0"/>
              </a:rPr>
              <a:t>Chicago’;  DELETE FROM `users` WHERE 1=‘1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6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6858000" cy="20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4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</a:t>
            </a:r>
            <a:r>
              <a:rPr lang="en-US" b="1" dirty="0"/>
              <a:t>data</a:t>
            </a:r>
            <a:r>
              <a:rPr lang="en-US" dirty="0"/>
              <a:t> gets interpreted as </a:t>
            </a:r>
            <a:r>
              <a:rPr lang="en-US" b="1" dirty="0"/>
              <a:t>data</a:t>
            </a:r>
            <a:r>
              <a:rPr lang="en-US" dirty="0"/>
              <a:t>!</a:t>
            </a:r>
          </a:p>
          <a:p>
            <a:pPr lvl="1"/>
            <a:r>
              <a:rPr lang="en-US" b="1" dirty="0"/>
              <a:t>Basic approach: </a:t>
            </a:r>
            <a:r>
              <a:rPr lang="en-US" dirty="0"/>
              <a:t>escape control characters (single quotes, escaping characters, comment characters)</a:t>
            </a:r>
          </a:p>
          <a:p>
            <a:pPr lvl="1"/>
            <a:r>
              <a:rPr lang="en-US" b="1" dirty="0"/>
              <a:t>Better approach: </a:t>
            </a:r>
            <a:r>
              <a:rPr lang="en-US" dirty="0"/>
              <a:t>Prepared statements – declare what is data!</a:t>
            </a:r>
          </a:p>
          <a:p>
            <a:pPr marL="20574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pstmt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-&gt;prepare(</a:t>
            </a: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"SELECT * FROM `users` WHERE location=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pstmt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-&gt;execute(array(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	// Data</a:t>
            </a:r>
          </a:p>
        </p:txBody>
      </p:sp>
    </p:spTree>
    <p:extLst>
      <p:ext uri="{BB962C8B-B14F-4D97-AF65-F5344CB8AC3E}">
        <p14:creationId xmlns:p14="http://schemas.microsoft.com/office/powerpoint/2010/main" val="3778113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1" y="2037040"/>
            <a:ext cx="2005357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Bob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72051" y="2529752"/>
            <a:ext cx="1378583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Bob!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0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0" y="2037040"/>
            <a:ext cx="2601674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&lt;u&gt;Bob&lt;/u&gt;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72050" y="2529752"/>
            <a:ext cx="1558504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&lt;u&gt;Bob&lt;/u&gt;!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4FC33C-9CBE-8642-ABE1-95A6B037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126"/>
            <a:ext cx="9144000" cy="19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1" y="2037040"/>
            <a:ext cx="3687291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&lt;script&gt;alert(‘XSS’)&lt;/script&gt;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43350" y="2529752"/>
            <a:ext cx="264412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&lt;script&gt;alert(‘XSS’)&lt;/script&gt;!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vuln.com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br>
              <a:rPr lang="en-US" sz="1350" dirty="0"/>
            </a:br>
            <a:r>
              <a:rPr lang="en-US" sz="1350" dirty="0">
                <a:solidFill>
                  <a:schemeClr val="tx1"/>
                </a:solidFill>
              </a:rPr>
              <a:t>XSS</a:t>
            </a:r>
          </a:p>
        </p:txBody>
      </p:sp>
      <p:pic>
        <p:nvPicPr>
          <p:cNvPr id="13" name="Picture 12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43150" y="3706854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79683" y="3886201"/>
            <a:ext cx="38720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Click me!!!</a:t>
            </a:r>
            <a:br>
              <a:rPr lang="en-US" sz="1350" dirty="0"/>
            </a:br>
            <a:r>
              <a:rPr lang="en-US" sz="1350" dirty="0">
                <a:solidFill>
                  <a:srgbClr val="FF0000"/>
                </a:solidFill>
              </a:rPr>
              <a:t>https://</a:t>
            </a:r>
            <a:r>
              <a:rPr lang="en-US" sz="1350" dirty="0" err="1">
                <a:solidFill>
                  <a:srgbClr val="FF0000"/>
                </a:solidFill>
              </a:rPr>
              <a:t>vuln.com</a:t>
            </a:r>
            <a:r>
              <a:rPr lang="en-US" sz="1350" dirty="0">
                <a:solidFill>
                  <a:srgbClr val="FF0000"/>
                </a:solidFill>
              </a:rPr>
              <a:t>/?user=&lt;script&gt;alert(‘XSS’)&lt;/script&gt;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5715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697703"/>
          </a:xfrm>
        </p:spPr>
        <p:txBody>
          <a:bodyPr>
            <a:normAutofit/>
          </a:bodyPr>
          <a:lstStyle/>
          <a:p>
            <a:r>
              <a:rPr lang="en-US" dirty="0"/>
              <a:t>Review: Same-Origin Policy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94023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583789"/>
            <a:ext cx="2731004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&lt;script&gt;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function (data) { alert(data); }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8266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3147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3046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91081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5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370333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09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365886" y="1840230"/>
            <a:ext cx="1951244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3457" y="1840991"/>
            <a:ext cx="1951244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$.get(‘https://</a:t>
            </a:r>
            <a:r>
              <a:rPr lang="en-US" sz="1200" dirty="0" err="1">
                <a:solidFill>
                  <a:srgbClr val="FFC000"/>
                </a:solidFill>
              </a:rPr>
              <a:t>gmail.com</a:t>
            </a:r>
            <a:r>
              <a:rPr lang="en-US" sz="1200" dirty="0">
                <a:solidFill>
                  <a:srgbClr val="FFC000"/>
                </a:solidFill>
              </a:rPr>
              <a:t>/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 err="1">
                <a:solidFill>
                  <a:srgbClr val="FFC000"/>
                </a:solidFill>
              </a:rPr>
              <a:t>msgs.json</a:t>
            </a:r>
            <a:r>
              <a:rPr lang="en-US" sz="1200" dirty="0">
                <a:solidFill>
                  <a:srgbClr val="FFC000"/>
                </a:solidFill>
              </a:rPr>
              <a:t>’, function (data)  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>
                <a:solidFill>
                  <a:srgbClr val="FFC000"/>
                </a:solidFill>
              </a:rPr>
              <a:t>       { alert(data); })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15461" y="1469476"/>
            <a:ext cx="2156390" cy="110227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314450"/>
            <a:ext cx="322937" cy="3229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23010"/>
            <a:ext cx="363456" cy="363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 Attack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244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1440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88308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0" y="1526639"/>
            <a:ext cx="349640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/?user</a:t>
            </a:r>
            <a:r>
              <a:rPr lang="en-US" sz="1350" dirty="0">
                <a:solidFill>
                  <a:srgbClr val="FFC000"/>
                </a:solidFill>
              </a:rPr>
              <a:t>=&lt;script&gt;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       function (data) { alert(data); })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&lt;/script&gt;</a:t>
            </a:r>
            <a:r>
              <a:rPr lang="en-US" sz="1350" dirty="0">
                <a:solidFill>
                  <a:schemeClr val="accent1"/>
                </a:solidFill>
              </a:rPr>
              <a:t>”&gt;&lt;/iframe&gt;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572102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060196"/>
            <a:ext cx="356937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>
                <a:solidFill>
                  <a:srgbClr val="FFC000"/>
                </a:solidFill>
              </a:rPr>
              <a:t>&lt;script&gt;$.get(‘ … &lt;/script&gt;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80060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29001" y="3656305"/>
            <a:ext cx="3270938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Hello, </a:t>
            </a:r>
            <a:r>
              <a:rPr lang="en-US" sz="1350" dirty="0">
                <a:solidFill>
                  <a:srgbClr val="FFC000"/>
                </a:solidFill>
              </a:rPr>
              <a:t>&lt;script&gt;$.get(‘https://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function (data) { alert(data); }) &lt;/script&gt;</a:t>
            </a:r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4596" y="4429968"/>
            <a:ext cx="314454" cy="3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6549" y="2293989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8670" y="2228850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7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8" grpId="0" animBg="1"/>
      <p:bldP spid="29" grpId="0" animBg="1"/>
      <p:bldP spid="21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 Attack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244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1440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88308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0" y="1526639"/>
            <a:ext cx="349640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/?user</a:t>
            </a:r>
            <a:r>
              <a:rPr lang="en-US" sz="1350" dirty="0">
                <a:solidFill>
                  <a:srgbClr val="FFC000"/>
                </a:solidFill>
              </a:rPr>
              <a:t>=&lt;script&gt;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       function (data) { alert(data); })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&lt;/script&gt;</a:t>
            </a:r>
            <a:r>
              <a:rPr lang="en-US" sz="1350" dirty="0">
                <a:solidFill>
                  <a:schemeClr val="accent1"/>
                </a:solidFill>
              </a:rPr>
              <a:t>”&gt;&lt;/iframe&gt;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572102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060196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4005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29001" y="3656306"/>
            <a:ext cx="3270938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6549" y="2293989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00350" y="878262"/>
            <a:ext cx="4043964" cy="20935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TextBox 35"/>
          <p:cNvSpPr txBox="1"/>
          <p:nvPr/>
        </p:nvSpPr>
        <p:spPr>
          <a:xfrm>
            <a:off x="1365886" y="1840230"/>
            <a:ext cx="1951244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3457" y="1840991"/>
            <a:ext cx="1951244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C000"/>
                </a:solidFill>
              </a:rPr>
              <a:t>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function (data)     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{ alert(data); })</a:t>
            </a:r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15461" y="1469476"/>
            <a:ext cx="2156390" cy="110227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314450"/>
            <a:ext cx="322937" cy="3229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23010"/>
            <a:ext cx="363456" cy="363456"/>
          </a:xfrm>
          <a:prstGeom prst="rect">
            <a:avLst/>
          </a:prstGeom>
        </p:spPr>
      </p:pic>
      <p:pic>
        <p:nvPicPr>
          <p:cNvPr id="37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8670" y="2228850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{ </a:t>
            </a:r>
            <a:r>
              <a:rPr lang="en-US" sz="1350" dirty="0" err="1">
                <a:solidFill>
                  <a:schemeClr val="tx1"/>
                </a:solidFill>
              </a:rPr>
              <a:t>new_msgs</a:t>
            </a:r>
            <a:r>
              <a:rPr lang="en-US" sz="1350" dirty="0">
                <a:solidFill>
                  <a:schemeClr val="tx1"/>
                </a:solidFill>
              </a:rPr>
              <a:t>: 3 }</a:t>
            </a:r>
          </a:p>
        </p:txBody>
      </p:sp>
    </p:spTree>
    <p:extLst>
      <p:ext uri="{BB962C8B-B14F-4D97-AF65-F5344CB8AC3E}">
        <p14:creationId xmlns:p14="http://schemas.microsoft.com/office/powerpoint/2010/main" val="420798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13962-2EB5-1347-B913-026076BB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591"/>
            <a:ext cx="9144000" cy="46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95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3674C6-11E4-EA4C-AC13-92B77E7F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792"/>
            <a:ext cx="9144000" cy="41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01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Defenses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sure </a:t>
            </a:r>
            <a:r>
              <a:rPr lang="en-US" b="1" dirty="0"/>
              <a:t>data</a:t>
            </a:r>
            <a:r>
              <a:rPr lang="en-US" dirty="0"/>
              <a:t> gets shown as </a:t>
            </a:r>
            <a:r>
              <a:rPr lang="en-US" b="1" dirty="0"/>
              <a:t>data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not executed as code!</a:t>
            </a:r>
          </a:p>
          <a:p>
            <a:pPr lvl="1"/>
            <a:r>
              <a:rPr lang="en-US" dirty="0"/>
              <a:t>Escape special characters</a:t>
            </a:r>
          </a:p>
          <a:p>
            <a:pPr lvl="2"/>
            <a:r>
              <a:rPr lang="en-US" dirty="0"/>
              <a:t>Which ones? Depends what context your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 </a:t>
            </a:r>
            <a:r>
              <a:rPr lang="en-US" dirty="0"/>
              <a:t>is presented</a:t>
            </a:r>
          </a:p>
          <a:p>
            <a:pPr lvl="3"/>
            <a:r>
              <a:rPr lang="en-US" dirty="0"/>
              <a:t>Inside an HTML document? &lt;div&gt;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&lt;/div&gt;</a:t>
            </a:r>
          </a:p>
          <a:p>
            <a:pPr lvl="3"/>
            <a:r>
              <a:rPr lang="en-US" dirty="0"/>
              <a:t>Inside a tag? &lt;a </a:t>
            </a:r>
            <a:r>
              <a:rPr lang="en-US" dirty="0" err="1"/>
              <a:t>href</a:t>
            </a:r>
            <a:r>
              <a:rPr lang="en-US" dirty="0"/>
              <a:t>=“https://</a:t>
            </a:r>
            <a:r>
              <a:rPr lang="en-US" dirty="0" err="1"/>
              <a:t>site.com</a:t>
            </a:r>
            <a:r>
              <a:rPr lang="en-US" dirty="0"/>
              <a:t>/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”&gt;</a:t>
            </a:r>
          </a:p>
          <a:p>
            <a:pPr lvl="3"/>
            <a:r>
              <a:rPr lang="en-US" dirty="0"/>
              <a:t>Inside </a:t>
            </a:r>
            <a:r>
              <a:rPr lang="en-US" dirty="0" err="1"/>
              <a:t>Javascript</a:t>
            </a:r>
            <a:r>
              <a:rPr lang="en-US" dirty="0"/>
              <a:t> code?  </a:t>
            </a:r>
            <a:r>
              <a:rPr lang="en-US" dirty="0" err="1"/>
              <a:t>var</a:t>
            </a:r>
            <a:r>
              <a:rPr lang="en-US" dirty="0"/>
              <a:t> x = 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”;</a:t>
            </a:r>
          </a:p>
          <a:p>
            <a:pPr lvl="2"/>
            <a:r>
              <a:rPr lang="en-US" dirty="0"/>
              <a:t>Make sure to escape every last instance!</a:t>
            </a:r>
          </a:p>
          <a:p>
            <a:r>
              <a:rPr lang="en-US" dirty="0"/>
              <a:t>Frameworks can let you declare what’s user-controlled data and automatically escape it</a:t>
            </a:r>
          </a:p>
        </p:txBody>
      </p:sp>
    </p:spTree>
    <p:extLst>
      <p:ext uri="{BB962C8B-B14F-4D97-AF65-F5344CB8AC3E}">
        <p14:creationId xmlns:p14="http://schemas.microsoft.com/office/powerpoint/2010/main" val="1729136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Overview (HTTP)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2004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654958" cy="15465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&lt;html&gt;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&lt;script&gt;alert(‘Hi!’)&lt;/script&gt;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&lt;/head&gt;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=“//gmail.com/img.png”/&gt;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9433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431443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74721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4027554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&lt;89&gt;PNG^M ...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Hi!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93" y="2628900"/>
            <a:ext cx="369359" cy="3693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2998259"/>
            <a:ext cx="564761" cy="5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0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log in to bank.com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7362" y="21102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600201"/>
            <a:ext cx="345913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POST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login?user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bob&amp;pass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=abc123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06614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8" y="2343150"/>
            <a:ext cx="194360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Set-Cookie: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</p:spTree>
    <p:extLst>
      <p:ext uri="{BB962C8B-B14F-4D97-AF65-F5344CB8AC3E}">
        <p14:creationId xmlns:p14="http://schemas.microsoft.com/office/powerpoint/2010/main" val="41968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233636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600200"/>
            <a:ext cx="1943100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/account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4290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2706010"/>
            <a:ext cx="1977510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$378.42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</p:spTree>
    <p:extLst>
      <p:ext uri="{BB962C8B-B14F-4D97-AF65-F5344CB8AC3E}">
        <p14:creationId xmlns:p14="http://schemas.microsoft.com/office/powerpoint/2010/main" val="285047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596" y="1200151"/>
            <a:ext cx="6593727" cy="33944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chemeClr val="accent2"/>
                </a:solidFill>
              </a:rPr>
              <a:t>Goal: </a:t>
            </a:r>
            <a:r>
              <a:rPr lang="en-US" sz="2100" dirty="0"/>
              <a:t>Prevent a malicious site from spying on or tampering with (1) my information or (2) interactions with other websites </a:t>
            </a:r>
          </a:p>
          <a:p>
            <a:pPr lvl="1"/>
            <a:r>
              <a:rPr lang="en-US" sz="1800" dirty="0"/>
              <a:t>Browsing to </a:t>
            </a:r>
            <a:r>
              <a:rPr lang="en-US" sz="1800" dirty="0" err="1"/>
              <a:t>evil.com</a:t>
            </a:r>
            <a:r>
              <a:rPr lang="en-US" sz="1800" dirty="0"/>
              <a:t> should not let </a:t>
            </a:r>
            <a:r>
              <a:rPr lang="en-US" sz="1800" dirty="0" err="1"/>
              <a:t>evil.com</a:t>
            </a:r>
            <a:r>
              <a:rPr lang="en-US" sz="1800" dirty="0"/>
              <a:t> spy on my emails in Gmail or buy stuff with my Amazon account </a:t>
            </a:r>
            <a:br>
              <a:rPr lang="en-US" sz="1800" dirty="0"/>
            </a:br>
            <a:endParaRPr lang="en-US" sz="1800" dirty="0"/>
          </a:p>
          <a:p>
            <a:r>
              <a:rPr lang="en-US" sz="2100" dirty="0"/>
              <a:t>Defense: the </a:t>
            </a:r>
            <a:r>
              <a:rPr lang="en-US" sz="2100" b="1" dirty="0">
                <a:solidFill>
                  <a:srgbClr val="C0504D"/>
                </a:solidFill>
              </a:rPr>
              <a:t>same-origin policy</a:t>
            </a:r>
          </a:p>
          <a:p>
            <a:pPr lvl="1"/>
            <a:r>
              <a:rPr lang="en-US" sz="1800" dirty="0"/>
              <a:t>A security policy grafted on after-the-fact, and enforced by web browsers</a:t>
            </a:r>
          </a:p>
          <a:p>
            <a:pPr lvl="1"/>
            <a:r>
              <a:rPr lang="en-US" sz="1800" dirty="0"/>
              <a:t>Intuition: each web site is isolated from all others </a:t>
            </a:r>
          </a:p>
          <a:p>
            <a:pPr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822241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25717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835590"/>
            <a:ext cx="3630588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transfer?to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badguy&amp;amt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=100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4290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2706010"/>
            <a:ext cx="2189701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Transfer complete: -$100.00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  <p:pic>
        <p:nvPicPr>
          <p:cNvPr id="1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0200" y="982289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6733" y="1161635"/>
            <a:ext cx="36137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Click me!!!</a:t>
            </a:r>
            <a:br>
              <a:rPr lang="en-US" sz="1350" dirty="0"/>
            </a:br>
            <a:r>
              <a:rPr lang="en-US" sz="1350" dirty="0">
                <a:solidFill>
                  <a:srgbClr val="FF0000"/>
                </a:solidFill>
              </a:rPr>
              <a:t>https://</a:t>
            </a:r>
            <a:r>
              <a:rPr lang="en-US" sz="1350" dirty="0" err="1">
                <a:solidFill>
                  <a:srgbClr val="FF0000"/>
                </a:solidFill>
              </a:rPr>
              <a:t>bank.com</a:t>
            </a:r>
            <a:r>
              <a:rPr lang="en-US" sz="1350" dirty="0">
                <a:solidFill>
                  <a:srgbClr val="FF0000"/>
                </a:solidFill>
              </a:rPr>
              <a:t>/transfer?to=badguy&amp;amt=100</a:t>
            </a:r>
          </a:p>
        </p:txBody>
      </p:sp>
    </p:spTree>
    <p:extLst>
      <p:ext uri="{BB962C8B-B14F-4D97-AF65-F5344CB8AC3E}">
        <p14:creationId xmlns:p14="http://schemas.microsoft.com/office/powerpoint/2010/main" val="133688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</a:t>
            </a:r>
            <a:r>
              <a:rPr lang="en-US"/>
              <a:t>Pollution with CSRF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pollution attack on macy's shopp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387" y="1143639"/>
            <a:ext cx="5660273" cy="3042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5463" y="4554214"/>
            <a:ext cx="5473191" cy="41549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1F497D"/>
                </a:solidFill>
              </a:rPr>
              <a:t>Take This Personally: Pollution Attacks on Personalized Services. </a:t>
            </a:r>
            <a:r>
              <a:rPr lang="en-US" sz="1050" dirty="0"/>
              <a:t>X. Xing, W. Ming, D. </a:t>
            </a:r>
            <a:r>
              <a:rPr lang="en-US" sz="1050" dirty="0" err="1"/>
              <a:t>Doozan</a:t>
            </a:r>
            <a:r>
              <a:rPr lang="en-US" sz="1050" dirty="0"/>
              <a:t>, A. </a:t>
            </a:r>
            <a:r>
              <a:rPr lang="en-US" sz="1050" dirty="0" err="1"/>
              <a:t>Snoeren</a:t>
            </a:r>
            <a:r>
              <a:rPr lang="en-US" sz="1050" dirty="0"/>
              <a:t>, N. Feamster, W. Lee.  In </a:t>
            </a:r>
            <a:r>
              <a:rPr lang="en-US" sz="1050" i="1" dirty="0"/>
              <a:t>USENIX Security Symposium</a:t>
            </a:r>
            <a:r>
              <a:rPr lang="en-US" sz="1050" dirty="0"/>
              <a:t>, 2013.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Defenses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“authenticate” each user action </a:t>
            </a:r>
            <a:br>
              <a:rPr lang="en-US" dirty="0"/>
            </a:br>
            <a:r>
              <a:rPr lang="en-US" dirty="0"/>
              <a:t>originates from our site</a:t>
            </a:r>
          </a:p>
          <a:p>
            <a:r>
              <a:rPr lang="en-US" dirty="0"/>
              <a:t>One way: each “action” gets a token associated with it</a:t>
            </a:r>
          </a:p>
          <a:p>
            <a:pPr lvl="1"/>
            <a:r>
              <a:rPr lang="en-US" dirty="0"/>
              <a:t>On a new action (page), verify the token is present and correct</a:t>
            </a:r>
          </a:p>
          <a:p>
            <a:pPr lvl="1"/>
            <a:r>
              <a:rPr lang="en-US" dirty="0"/>
              <a:t>Attacker can’t find token for another user, </a:t>
            </a:r>
            <a:br>
              <a:rPr lang="en-US" dirty="0"/>
            </a:br>
            <a:r>
              <a:rPr lang="en-US" dirty="0"/>
              <a:t>and thus can’t make actions on the user’s behalf</a:t>
            </a:r>
          </a:p>
        </p:txBody>
      </p:sp>
    </p:spTree>
    <p:extLst>
      <p:ext uri="{BB962C8B-B14F-4D97-AF65-F5344CB8AC3E}">
        <p14:creationId xmlns:p14="http://schemas.microsoft.com/office/powerpoint/2010/main" val="1760345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Defenses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307931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44587" y="2343150"/>
            <a:ext cx="4041964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transfer?to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joe&amp;amt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=25&amp;</a:t>
            </a:r>
            <a:r>
              <a:rPr lang="en-US" sz="1350" dirty="0"/>
              <a:t>token=8d64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93656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3213570"/>
            <a:ext cx="2189701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Transfer complete: -$25.00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751" y="944002"/>
            <a:ext cx="41867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Pay $25 to Joe:</a:t>
            </a:r>
            <a:br>
              <a:rPr lang="en-US" sz="1350" dirty="0"/>
            </a:br>
            <a:r>
              <a:rPr lang="en-US" sz="1350" dirty="0"/>
              <a:t>https://</a:t>
            </a:r>
            <a:r>
              <a:rPr lang="en-US" sz="1350" dirty="0" err="1"/>
              <a:t>bank.com</a:t>
            </a:r>
            <a:r>
              <a:rPr lang="en-US" sz="1350" dirty="0"/>
              <a:t>/transfer?to=joe&amp;amt=25&amp;token=8d64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00350" y="226604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388" y="1543050"/>
            <a:ext cx="186230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Set-Cookie: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token=8d64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7300" y="1543051"/>
            <a:ext cx="29146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&lt;input type="hidden" name=”token" value="8d64" /&gt;</a:t>
            </a:r>
          </a:p>
        </p:txBody>
      </p:sp>
    </p:spTree>
    <p:extLst>
      <p:ext uri="{BB962C8B-B14F-4D97-AF65-F5344CB8AC3E}">
        <p14:creationId xmlns:p14="http://schemas.microsoft.com/office/powerpoint/2010/main" val="246737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85900" y="1828800"/>
          <a:ext cx="6172200" cy="2071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338">
                <a:tc>
                  <a:txBody>
                    <a:bodyPr/>
                    <a:lstStyle/>
                    <a:p>
                      <a:r>
                        <a:rPr lang="en-US" sz="1000" b="1" dirty="0"/>
                        <a:t>Origin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Trying to access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Allowed?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https://example.com/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Protocol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/b/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www.example.com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Host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https://example.com:81/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Port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175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externally hosted scripts?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2"/>
            <a:ext cx="6172200" cy="3714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latin typeface="+mj-lt"/>
                <a:cs typeface="Consolas" panose="020B0609020204030204" pitchFamily="49" charset="0"/>
              </a:rPr>
              <a:t>Say example.com loads the following JS</a:t>
            </a:r>
          </a:p>
          <a:p>
            <a:pPr marL="0" indent="0">
              <a:buNone/>
            </a:pPr>
            <a:endParaRPr lang="en-US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&lt;script 	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="//ajax.googleapis.com/ajax/</a:t>
            </a:r>
            <a:b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	libs/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jquery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/1.10.2/jquery.min.js"&gt;</a:t>
            </a:r>
          </a:p>
          <a:p>
            <a:pPr marL="0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</a:p>
          <a:p>
            <a:pPr marL="0" indent="0">
              <a:buNone/>
            </a:pPr>
            <a:endParaRPr lang="en-US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4F81BE"/>
                </a:solidFill>
                <a:latin typeface="+mj-lt"/>
                <a:cs typeface="Consolas" panose="020B0609020204030204" pitchFamily="49" charset="0"/>
              </a:rPr>
              <a:t>Can it function normally in spite of SOP?</a:t>
            </a:r>
          </a:p>
          <a:p>
            <a:pPr marL="0" indent="0">
              <a:buNone/>
            </a:pPr>
            <a:r>
              <a:rPr lang="en-US" sz="2100" dirty="0">
                <a:latin typeface="+mj-lt"/>
                <a:cs typeface="Consolas" panose="020B0609020204030204" pitchFamily="49" charset="0"/>
              </a:rPr>
              <a:t>Yes. The origin of this script is still example.com </a:t>
            </a:r>
          </a:p>
        </p:txBody>
      </p:sp>
    </p:spTree>
    <p:extLst>
      <p:ext uri="{BB962C8B-B14F-4D97-AF65-F5344CB8AC3E}">
        <p14:creationId xmlns:p14="http://schemas.microsoft.com/office/powerpoint/2010/main" val="41189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SOP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Subtly different policies for</a:t>
            </a:r>
          </a:p>
          <a:p>
            <a:pPr lvl="1"/>
            <a:r>
              <a:rPr lang="en-US" dirty="0"/>
              <a:t>Cookies</a:t>
            </a:r>
          </a:p>
          <a:p>
            <a:pPr lvl="1"/>
            <a:r>
              <a:rPr lang="en-US" dirty="0"/>
              <a:t>HTML5 storage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Ambiguities: different browsers, extensions, IP addresses… </a:t>
            </a:r>
          </a:p>
        </p:txBody>
      </p:sp>
    </p:spTree>
    <p:extLst>
      <p:ext uri="{BB962C8B-B14F-4D97-AF65-F5344CB8AC3E}">
        <p14:creationId xmlns:p14="http://schemas.microsoft.com/office/powerpoint/2010/main" val="1319420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with SOP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Hostnames not an accurate way to define trust boundaries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webhost.com/~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alice</a:t>
            </a:r>
            <a:r>
              <a:rPr lang="en-US" dirty="0"/>
              <a:t>    </a:t>
            </a:r>
            <a:r>
              <a:rPr lang="en-US" dirty="0" err="1"/>
              <a:t>vs</a:t>
            </a:r>
            <a:r>
              <a:rPr lang="en-US" dirty="0"/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webhost.com/~bob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login.example.com</a:t>
            </a:r>
            <a:r>
              <a:rPr lang="en-US" dirty="0"/>
              <a:t>    </a:t>
            </a:r>
            <a:r>
              <a:rPr lang="en-US" dirty="0" err="1"/>
              <a:t>vs</a:t>
            </a:r>
            <a:r>
              <a:rPr lang="en-US" dirty="0"/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payments.example.com</a:t>
            </a:r>
          </a:p>
        </p:txBody>
      </p:sp>
    </p:spTree>
    <p:extLst>
      <p:ext uri="{BB962C8B-B14F-4D97-AF65-F5344CB8AC3E}">
        <p14:creationId xmlns:p14="http://schemas.microsoft.com/office/powerpoint/2010/main" val="1135149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What is SSL/TLS?</a:t>
            </a:r>
          </a:p>
        </p:txBody>
      </p:sp>
      <p:sp>
        <p:nvSpPr>
          <p:cNvPr id="103427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ea typeface="宋体" charset="0"/>
                <a:cs typeface="Arial"/>
              </a:rPr>
              <a:t>Transport Layer Security protocol, version 1.3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De facto standard for Internet security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“The primary goal of the TLS protocol is to provide privacy and data integrity between two communicating applications”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In practice, used to protect information transmitted between browsers and Web servers</a:t>
            </a:r>
          </a:p>
          <a:p>
            <a:r>
              <a:rPr lang="en-US" altLang="zh-CN" sz="2100" dirty="0">
                <a:ea typeface="宋体" charset="0"/>
                <a:cs typeface="Arial"/>
              </a:rPr>
              <a:t>Based on Secure Sockets Layers protocol, v. 3.0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Same protocol design, different algorithms</a:t>
            </a:r>
          </a:p>
          <a:p>
            <a:r>
              <a:rPr lang="en-US" altLang="zh-CN" sz="2100" dirty="0">
                <a:ea typeface="宋体" charset="0"/>
                <a:cs typeface="Arial"/>
              </a:rPr>
              <a:t>Deployed in every Web browser</a:t>
            </a:r>
          </a:p>
        </p:txBody>
      </p:sp>
    </p:spTree>
    <p:extLst>
      <p:ext uri="{BB962C8B-B14F-4D97-AF65-F5344CB8AC3E}">
        <p14:creationId xmlns:p14="http://schemas.microsoft.com/office/powerpoint/2010/main" val="2436672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Application-Level Protection</a:t>
            </a: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2362200" y="18288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2362200" y="22288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2362200" y="26289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2362200" y="30289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2362200" y="34290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2362200" y="38290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2362200" y="42291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6057900" y="18288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6057900" y="22288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6057900" y="26289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6057900" y="30289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6057900" y="34290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5" name="Rectangle 15"/>
          <p:cNvSpPr>
            <a:spLocks noChangeArrowheads="1"/>
          </p:cNvSpPr>
          <p:nvPr/>
        </p:nvSpPr>
        <p:spPr bwMode="auto">
          <a:xfrm>
            <a:off x="6057900" y="38290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6" name="Rectangle 16"/>
          <p:cNvSpPr>
            <a:spLocks noChangeArrowheads="1"/>
          </p:cNvSpPr>
          <p:nvPr/>
        </p:nvSpPr>
        <p:spPr bwMode="auto">
          <a:xfrm>
            <a:off x="6057900" y="42291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7" name="Text Box 17"/>
          <p:cNvSpPr txBox="1">
            <a:spLocks noChangeArrowheads="1"/>
          </p:cNvSpPr>
          <p:nvPr/>
        </p:nvSpPr>
        <p:spPr bwMode="auto">
          <a:xfrm>
            <a:off x="1371600" y="1874044"/>
            <a:ext cx="912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application</a:t>
            </a:r>
          </a:p>
        </p:txBody>
      </p:sp>
      <p:sp>
        <p:nvSpPr>
          <p:cNvPr id="107538" name="Text Box 18"/>
          <p:cNvSpPr txBox="1">
            <a:spLocks noChangeArrowheads="1"/>
          </p:cNvSpPr>
          <p:nvPr/>
        </p:nvSpPr>
        <p:spPr bwMode="auto">
          <a:xfrm>
            <a:off x="1371600" y="2265760"/>
            <a:ext cx="10318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presentation</a:t>
            </a:r>
          </a:p>
        </p:txBody>
      </p:sp>
      <p:sp>
        <p:nvSpPr>
          <p:cNvPr id="107539" name="Text Box 19"/>
          <p:cNvSpPr txBox="1">
            <a:spLocks noChangeArrowheads="1"/>
          </p:cNvSpPr>
          <p:nvPr/>
        </p:nvSpPr>
        <p:spPr bwMode="auto">
          <a:xfrm>
            <a:off x="1371601" y="2662238"/>
            <a:ext cx="6783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session</a:t>
            </a:r>
          </a:p>
        </p:txBody>
      </p:sp>
      <p:sp>
        <p:nvSpPr>
          <p:cNvPr id="107540" name="Text Box 20"/>
          <p:cNvSpPr txBox="1">
            <a:spLocks noChangeArrowheads="1"/>
          </p:cNvSpPr>
          <p:nvPr/>
        </p:nvSpPr>
        <p:spPr bwMode="auto">
          <a:xfrm>
            <a:off x="1371600" y="3062288"/>
            <a:ext cx="800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transport</a:t>
            </a:r>
          </a:p>
        </p:txBody>
      </p:sp>
      <p:sp>
        <p:nvSpPr>
          <p:cNvPr id="107541" name="Text Box 21"/>
          <p:cNvSpPr txBox="1">
            <a:spLocks noChangeArrowheads="1"/>
          </p:cNvSpPr>
          <p:nvPr/>
        </p:nvSpPr>
        <p:spPr bwMode="auto">
          <a:xfrm>
            <a:off x="1371600" y="3462338"/>
            <a:ext cx="734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network</a:t>
            </a:r>
          </a:p>
        </p:txBody>
      </p:sp>
      <p:sp>
        <p:nvSpPr>
          <p:cNvPr id="107542" name="Text Box 22"/>
          <p:cNvSpPr txBox="1">
            <a:spLocks noChangeArrowheads="1"/>
          </p:cNvSpPr>
          <p:nvPr/>
        </p:nvSpPr>
        <p:spPr bwMode="auto">
          <a:xfrm>
            <a:off x="1371601" y="3862388"/>
            <a:ext cx="76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data link</a:t>
            </a:r>
          </a:p>
        </p:txBody>
      </p:sp>
      <p:sp>
        <p:nvSpPr>
          <p:cNvPr id="107543" name="Text Box 23"/>
          <p:cNvSpPr txBox="1">
            <a:spLocks noChangeArrowheads="1"/>
          </p:cNvSpPr>
          <p:nvPr/>
        </p:nvSpPr>
        <p:spPr bwMode="auto">
          <a:xfrm>
            <a:off x="1371600" y="4262438"/>
            <a:ext cx="72192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physical</a:t>
            </a:r>
          </a:p>
        </p:txBody>
      </p:sp>
      <p:sp>
        <p:nvSpPr>
          <p:cNvPr id="107544" name="Line 24"/>
          <p:cNvSpPr>
            <a:spLocks noChangeShapeType="1"/>
          </p:cNvSpPr>
          <p:nvPr/>
        </p:nvSpPr>
        <p:spPr bwMode="auto">
          <a:xfrm>
            <a:off x="3486150" y="20574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5" name="Line 25"/>
          <p:cNvSpPr>
            <a:spLocks noChangeShapeType="1"/>
          </p:cNvSpPr>
          <p:nvPr/>
        </p:nvSpPr>
        <p:spPr bwMode="auto">
          <a:xfrm>
            <a:off x="3486150" y="32004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6" name="Line 26"/>
          <p:cNvSpPr>
            <a:spLocks noChangeShapeType="1"/>
          </p:cNvSpPr>
          <p:nvPr/>
        </p:nvSpPr>
        <p:spPr bwMode="auto">
          <a:xfrm>
            <a:off x="3486150" y="36576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7" name="Text Box 27"/>
          <p:cNvSpPr txBox="1">
            <a:spLocks noChangeArrowheads="1"/>
          </p:cNvSpPr>
          <p:nvPr/>
        </p:nvSpPr>
        <p:spPr bwMode="auto">
          <a:xfrm>
            <a:off x="4520803" y="3348038"/>
            <a:ext cx="3273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IP</a:t>
            </a:r>
          </a:p>
        </p:txBody>
      </p:sp>
      <p:sp>
        <p:nvSpPr>
          <p:cNvPr id="107548" name="Text Box 28"/>
          <p:cNvSpPr txBox="1">
            <a:spLocks noChangeArrowheads="1"/>
          </p:cNvSpPr>
          <p:nvPr/>
        </p:nvSpPr>
        <p:spPr bwMode="auto">
          <a:xfrm>
            <a:off x="4457700" y="2914651"/>
            <a:ext cx="4494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TCP</a:t>
            </a:r>
          </a:p>
        </p:txBody>
      </p:sp>
      <p:sp>
        <p:nvSpPr>
          <p:cNvPr id="107549" name="Text Box 29"/>
          <p:cNvSpPr txBox="1">
            <a:spLocks noChangeArrowheads="1"/>
          </p:cNvSpPr>
          <p:nvPr/>
        </p:nvSpPr>
        <p:spPr bwMode="auto">
          <a:xfrm>
            <a:off x="4114800" y="1714501"/>
            <a:ext cx="13022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email, </a:t>
            </a:r>
            <a:r>
              <a:rPr lang="en-US" altLang="zh-CN" sz="12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Web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NFS</a:t>
            </a:r>
          </a:p>
        </p:txBody>
      </p:sp>
      <p:sp>
        <p:nvSpPr>
          <p:cNvPr id="107550" name="Line 30"/>
          <p:cNvSpPr>
            <a:spLocks noChangeShapeType="1"/>
          </p:cNvSpPr>
          <p:nvPr/>
        </p:nvSpPr>
        <p:spPr bwMode="auto">
          <a:xfrm>
            <a:off x="3486150" y="280035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51" name="Text Box 31"/>
          <p:cNvSpPr txBox="1">
            <a:spLocks noChangeArrowheads="1"/>
          </p:cNvSpPr>
          <p:nvPr/>
        </p:nvSpPr>
        <p:spPr bwMode="auto">
          <a:xfrm>
            <a:off x="4457700" y="2514601"/>
            <a:ext cx="4587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RPC</a:t>
            </a:r>
          </a:p>
        </p:txBody>
      </p:sp>
      <p:sp>
        <p:nvSpPr>
          <p:cNvPr id="107552" name="Line 32"/>
          <p:cNvSpPr>
            <a:spLocks noChangeShapeType="1"/>
          </p:cNvSpPr>
          <p:nvPr/>
        </p:nvSpPr>
        <p:spPr bwMode="auto">
          <a:xfrm>
            <a:off x="3486150" y="405765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53" name="Text Box 33"/>
          <p:cNvSpPr txBox="1">
            <a:spLocks noChangeArrowheads="1"/>
          </p:cNvSpPr>
          <p:nvPr/>
        </p:nvSpPr>
        <p:spPr bwMode="auto">
          <a:xfrm>
            <a:off x="4400550" y="3748088"/>
            <a:ext cx="6479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802.11</a:t>
            </a:r>
          </a:p>
        </p:txBody>
      </p:sp>
      <p:sp>
        <p:nvSpPr>
          <p:cNvPr id="107554" name="Oval 34"/>
          <p:cNvSpPr>
            <a:spLocks noChangeArrowheads="1"/>
          </p:cNvSpPr>
          <p:nvPr/>
        </p:nvSpPr>
        <p:spPr bwMode="auto">
          <a:xfrm>
            <a:off x="4000500" y="1645444"/>
            <a:ext cx="1543050" cy="51435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55" name="AutoShape 35"/>
          <p:cNvSpPr>
            <a:spLocks noChangeArrowheads="1"/>
          </p:cNvSpPr>
          <p:nvPr/>
        </p:nvSpPr>
        <p:spPr bwMode="auto">
          <a:xfrm>
            <a:off x="5086350" y="2262188"/>
            <a:ext cx="2857500" cy="904875"/>
          </a:xfrm>
          <a:prstGeom prst="wedgeRectCallout">
            <a:avLst>
              <a:gd name="adj1" fmla="val -55417"/>
              <a:gd name="adj2" fmla="val -82106"/>
            </a:avLst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Protects against application-level threats (e.g., server impersonation), </a:t>
            </a:r>
            <a:r>
              <a:rPr lang="en-US" altLang="zh-CN" sz="1200" b="1" u="sng">
                <a:latin typeface="Tahoma" charset="0"/>
                <a:ea typeface="宋体" charset="0"/>
                <a:cs typeface="宋体" charset="0"/>
              </a:rPr>
              <a:t>NOT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 against IP-level threats (spoofing, SYN flood, DDoS by data flood)</a:t>
            </a:r>
          </a:p>
        </p:txBody>
      </p:sp>
    </p:spTree>
    <p:extLst>
      <p:ext uri="{BB962C8B-B14F-4D97-AF65-F5344CB8AC3E}">
        <p14:creationId xmlns:p14="http://schemas.microsoft.com/office/powerpoint/2010/main" val="277282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site is isolated from all others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3" y="1569425"/>
            <a:ext cx="5265490" cy="3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0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History of the Protocol</a:t>
            </a:r>
          </a:p>
        </p:txBody>
      </p:sp>
      <p:sp>
        <p:nvSpPr>
          <p:cNvPr id="109571" name="Rectangle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1.0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Internal Netscape design, early 1994?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Lost in the mists of time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2.0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Published by Netscape, November 1994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Several weaknesses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3.0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Designed by Netscape and Paul Kocher, November 1996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TLS 1.0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Internet standard based on SSL 3.0, January 1999</a:t>
            </a:r>
          </a:p>
          <a:p>
            <a:pPr lvl="1">
              <a:lnSpc>
                <a:spcPct val="90000"/>
              </a:lnSpc>
            </a:pPr>
            <a:r>
              <a:rPr lang="en-US" altLang="zh-CN" sz="1800" u="sng">
                <a:latin typeface="Gill Sans MT" charset="0"/>
                <a:ea typeface="宋体" charset="0"/>
                <a:cs typeface="宋体" charset="0"/>
              </a:rPr>
              <a:t>Not</a:t>
            </a: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 interoperable with SSL 3.0</a:t>
            </a:r>
          </a:p>
          <a:p>
            <a:pPr lvl="2">
              <a:lnSpc>
                <a:spcPct val="90000"/>
              </a:lnSpc>
            </a:pPr>
            <a:r>
              <a:rPr lang="en-US" altLang="zh-CN" sz="1500">
                <a:latin typeface="Gill Sans MT" charset="0"/>
                <a:ea typeface="宋体" charset="0"/>
                <a:cs typeface="宋体" charset="0"/>
              </a:rPr>
              <a:t>TLS uses HMAC instead of MAC; can run on any port</a:t>
            </a:r>
          </a:p>
        </p:txBody>
      </p:sp>
    </p:spTree>
    <p:extLst>
      <p:ext uri="{BB962C8B-B14F-4D97-AF65-F5344CB8AC3E}">
        <p14:creationId xmlns:p14="http://schemas.microsoft.com/office/powerpoint/2010/main" val="801662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Request for Comments</a:t>
            </a:r>
          </a:p>
        </p:txBody>
      </p:sp>
      <p:sp>
        <p:nvSpPr>
          <p:cNvPr id="11161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Network protocols are usually disseminated in the form of an RFC (https://</a:t>
            </a:r>
            <a:r>
              <a:rPr lang="en-US" altLang="zh-CN" sz="2100" dirty="0" err="1">
                <a:latin typeface="Gill Sans MT" charset="0"/>
                <a:ea typeface="宋体" charset="0"/>
                <a:cs typeface="宋体" charset="0"/>
              </a:rPr>
              <a:t>www.ietf.org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/</a:t>
            </a:r>
            <a:r>
              <a:rPr lang="en-US" altLang="zh-CN" sz="2100" dirty="0" err="1">
                <a:latin typeface="Gill Sans MT" charset="0"/>
                <a:ea typeface="宋体" charset="0"/>
                <a:cs typeface="宋体" charset="0"/>
              </a:rPr>
              <a:t>rfc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/)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TLS version 1.0 is described in RFC 2246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Intended to be a self-contained definition of the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Describes the protocol in sufficient detail for readers who will be implementing it and those who will be doing protocol analysis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Mixture of informal prose and pseudo-code</a:t>
            </a:r>
          </a:p>
        </p:txBody>
      </p:sp>
    </p:spTree>
    <p:extLst>
      <p:ext uri="{BB962C8B-B14F-4D97-AF65-F5344CB8AC3E}">
        <p14:creationId xmlns:p14="http://schemas.microsoft.com/office/powerpoint/2010/main" val="728967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TLS Basics</a:t>
            </a:r>
          </a:p>
        </p:txBody>
      </p:sp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TLS consists of </a:t>
            </a:r>
            <a:r>
              <a:rPr lang="en-US" altLang="zh-CN" sz="2100" dirty="0">
                <a:solidFill>
                  <a:schemeClr val="accent2"/>
                </a:solidFill>
                <a:latin typeface="Gill Sans MT" charset="0"/>
                <a:ea typeface="宋体" charset="0"/>
                <a:cs typeface="宋体" charset="0"/>
              </a:rPr>
              <a:t>two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 protocols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Familiar pattern for key exchange protocols</a:t>
            </a:r>
          </a:p>
          <a:p>
            <a:pPr lvl="1"/>
            <a:endParaRPr lang="en-US" altLang="zh-CN" sz="18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b="1" dirty="0">
                <a:solidFill>
                  <a:srgbClr val="FF0000"/>
                </a:solidFill>
                <a:latin typeface="Gill Sans MT" charset="0"/>
                <a:ea typeface="宋体" charset="0"/>
                <a:cs typeface="宋体" charset="0"/>
              </a:rPr>
              <a:t>Handshake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public-key cryptography to establish a shared secret key between the client and the server</a:t>
            </a:r>
            <a:b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</a:br>
            <a:endParaRPr lang="en-US" altLang="zh-CN" sz="18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b="1" dirty="0">
                <a:solidFill>
                  <a:srgbClr val="FF0000"/>
                </a:solidFill>
                <a:latin typeface="Gill Sans MT" charset="0"/>
                <a:ea typeface="宋体" charset="0"/>
                <a:cs typeface="宋体" charset="0"/>
              </a:rPr>
              <a:t>Record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the secret key established in the handshake protocol to secure communication between client and server</a:t>
            </a:r>
          </a:p>
        </p:txBody>
      </p:sp>
    </p:spTree>
    <p:extLst>
      <p:ext uri="{BB962C8B-B14F-4D97-AF65-F5344CB8AC3E}">
        <p14:creationId xmlns:p14="http://schemas.microsoft.com/office/powerpoint/2010/main" val="3594147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2457450" y="1485900"/>
            <a:ext cx="4343400" cy="1371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2457450" y="2857500"/>
            <a:ext cx="4343400" cy="1028700"/>
          </a:xfrm>
          <a:prstGeom prst="rect">
            <a:avLst/>
          </a:prstGeom>
          <a:solidFill>
            <a:srgbClr val="66FF3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5716" name="Rectangle 4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>
                <a:latin typeface="Gill Sans MT" charset="0"/>
                <a:ea typeface="ＭＳ Ｐゴシック" charset="0"/>
                <a:cs typeface="ＭＳ Ｐゴシック" charset="0"/>
              </a:rPr>
              <a:t>SSL Protocol Architecture</a:t>
            </a: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2457450" y="3886200"/>
            <a:ext cx="4343400" cy="800100"/>
          </a:xfrm>
          <a:prstGeom prst="rect">
            <a:avLst/>
          </a:prstGeom>
          <a:solidFill>
            <a:srgbClr val="CC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5718" name="Line 6"/>
          <p:cNvSpPr>
            <a:spLocks noChangeShapeType="1"/>
          </p:cNvSpPr>
          <p:nvPr/>
        </p:nvSpPr>
        <p:spPr bwMode="auto">
          <a:xfrm>
            <a:off x="2457450" y="3886200"/>
            <a:ext cx="434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19" name="Line 7"/>
          <p:cNvSpPr>
            <a:spLocks noChangeShapeType="1"/>
          </p:cNvSpPr>
          <p:nvPr/>
        </p:nvSpPr>
        <p:spPr bwMode="auto">
          <a:xfrm>
            <a:off x="2457450" y="2857500"/>
            <a:ext cx="434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0" name="Text Box 8"/>
          <p:cNvSpPr txBox="1">
            <a:spLocks noChangeArrowheads="1"/>
          </p:cNvSpPr>
          <p:nvPr/>
        </p:nvSpPr>
        <p:spPr bwMode="auto">
          <a:xfrm>
            <a:off x="3600450" y="4057650"/>
            <a:ext cx="22288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100">
                <a:latin typeface="Arial" charset="0"/>
              </a:rPr>
              <a:t>TCP</a:t>
            </a:r>
          </a:p>
        </p:txBody>
      </p:sp>
      <p:sp>
        <p:nvSpPr>
          <p:cNvPr id="115721" name="Text Box 9"/>
          <p:cNvSpPr txBox="1">
            <a:spLocks noChangeArrowheads="1"/>
          </p:cNvSpPr>
          <p:nvPr/>
        </p:nvSpPr>
        <p:spPr bwMode="auto">
          <a:xfrm>
            <a:off x="3543300" y="3062287"/>
            <a:ext cx="22288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100">
                <a:latin typeface="Arial" charset="0"/>
              </a:rPr>
              <a:t>SSL Record Protocol</a:t>
            </a:r>
          </a:p>
        </p:txBody>
      </p:sp>
      <p:sp>
        <p:nvSpPr>
          <p:cNvPr id="115722" name="Line 10"/>
          <p:cNvSpPr>
            <a:spLocks noChangeShapeType="1"/>
          </p:cNvSpPr>
          <p:nvPr/>
        </p:nvSpPr>
        <p:spPr bwMode="auto">
          <a:xfrm>
            <a:off x="462915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3" name="Line 11"/>
          <p:cNvSpPr>
            <a:spLocks noChangeShapeType="1"/>
          </p:cNvSpPr>
          <p:nvPr/>
        </p:nvSpPr>
        <p:spPr bwMode="auto">
          <a:xfrm>
            <a:off x="354330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4" name="Line 12"/>
          <p:cNvSpPr>
            <a:spLocks noChangeShapeType="1"/>
          </p:cNvSpPr>
          <p:nvPr/>
        </p:nvSpPr>
        <p:spPr bwMode="auto">
          <a:xfrm>
            <a:off x="571500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2457450" y="1759744"/>
            <a:ext cx="114300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>
                <a:latin typeface="Arial" charset="0"/>
              </a:rPr>
              <a:t>SSL Handshake Protocol</a:t>
            </a:r>
          </a:p>
        </p:txBody>
      </p:sp>
      <p:sp>
        <p:nvSpPr>
          <p:cNvPr id="115726" name="Text Box 14"/>
          <p:cNvSpPr txBox="1">
            <a:spLocks noChangeArrowheads="1"/>
          </p:cNvSpPr>
          <p:nvPr/>
        </p:nvSpPr>
        <p:spPr bwMode="auto">
          <a:xfrm>
            <a:off x="4572000" y="1759744"/>
            <a:ext cx="1143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SSL  Alert Protocol</a:t>
            </a:r>
          </a:p>
        </p:txBody>
      </p:sp>
      <p:sp>
        <p:nvSpPr>
          <p:cNvPr id="115727" name="Text Box 15"/>
          <p:cNvSpPr txBox="1">
            <a:spLocks noChangeArrowheads="1"/>
          </p:cNvSpPr>
          <p:nvPr/>
        </p:nvSpPr>
        <p:spPr bwMode="auto">
          <a:xfrm>
            <a:off x="5657850" y="1885950"/>
            <a:ext cx="12573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HTTP, other apps</a:t>
            </a:r>
          </a:p>
        </p:txBody>
      </p:sp>
      <p:sp>
        <p:nvSpPr>
          <p:cNvPr id="115728" name="Text Box 16"/>
          <p:cNvSpPr txBox="1">
            <a:spLocks noChangeArrowheads="1"/>
          </p:cNvSpPr>
          <p:nvPr/>
        </p:nvSpPr>
        <p:spPr bwMode="auto">
          <a:xfrm>
            <a:off x="3522785" y="1775893"/>
            <a:ext cx="1143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SSL Change Cipher Spec Protocol</a:t>
            </a:r>
          </a:p>
        </p:txBody>
      </p:sp>
    </p:spTree>
    <p:extLst>
      <p:ext uri="{BB962C8B-B14F-4D97-AF65-F5344CB8AC3E}">
        <p14:creationId xmlns:p14="http://schemas.microsoft.com/office/powerpoint/2010/main" val="1478627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TLS Handshake Protocol</a:t>
            </a:r>
          </a:p>
        </p:txBody>
      </p:sp>
      <p:sp>
        <p:nvSpPr>
          <p:cNvPr id="11776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Two parties: client and server</a:t>
            </a:r>
            <a:b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</a:br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Negotiate version of the protocol and the set of cryptographic algorithms to use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Ensure interoperability between different implementations of the protocol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Authenticate server and (optionally) client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digital certificates to learn each other’s public keys and verify each other’s identity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Use public keys to establish a shared secret</a:t>
            </a:r>
          </a:p>
        </p:txBody>
      </p:sp>
    </p:spTree>
    <p:extLst>
      <p:ext uri="{BB962C8B-B14F-4D97-AF65-F5344CB8AC3E}">
        <p14:creationId xmlns:p14="http://schemas.microsoft.com/office/powerpoint/2010/main" val="2171898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Handshake Protocol Structure</a:t>
            </a:r>
          </a:p>
        </p:txBody>
      </p:sp>
      <p:sp>
        <p:nvSpPr>
          <p:cNvPr id="119811" name="Oval 3"/>
          <p:cNvSpPr>
            <a:spLocks noChangeArrowheads="1"/>
          </p:cNvSpPr>
          <p:nvPr/>
        </p:nvSpPr>
        <p:spPr bwMode="auto">
          <a:xfrm>
            <a:off x="1885950" y="12692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19812" name="Line 4"/>
          <p:cNvSpPr>
            <a:spLocks noChangeShapeType="1"/>
          </p:cNvSpPr>
          <p:nvPr/>
        </p:nvSpPr>
        <p:spPr bwMode="auto">
          <a:xfrm flipV="1">
            <a:off x="3000375" y="14287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3" name="Line 5"/>
          <p:cNvSpPr>
            <a:spLocks noChangeShapeType="1"/>
          </p:cNvSpPr>
          <p:nvPr/>
        </p:nvSpPr>
        <p:spPr bwMode="auto">
          <a:xfrm>
            <a:off x="4237435" y="262890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4" name="Line 6"/>
          <p:cNvSpPr>
            <a:spLocks noChangeShapeType="1"/>
          </p:cNvSpPr>
          <p:nvPr/>
        </p:nvSpPr>
        <p:spPr bwMode="auto">
          <a:xfrm>
            <a:off x="3000375" y="3371850"/>
            <a:ext cx="2468166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5" name="Text Box 7"/>
          <p:cNvSpPr txBox="1">
            <a:spLocks noChangeArrowheads="1"/>
          </p:cNvSpPr>
          <p:nvPr/>
        </p:nvSpPr>
        <p:spPr bwMode="auto">
          <a:xfrm>
            <a:off x="2893344" y="1122760"/>
            <a:ext cx="9081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5468541" y="1438276"/>
            <a:ext cx="1683346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ServerHello, 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[ServerKeyExchange],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[CertificateRequest],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ServerHelloDone</a:t>
            </a:r>
          </a:p>
        </p:txBody>
      </p:sp>
      <p:sp>
        <p:nvSpPr>
          <p:cNvPr id="119817" name="Oval 9"/>
          <p:cNvSpPr>
            <a:spLocks noChangeArrowheads="1"/>
          </p:cNvSpPr>
          <p:nvPr/>
        </p:nvSpPr>
        <p:spPr bwMode="auto">
          <a:xfrm>
            <a:off x="7096125" y="12120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19818" name="Text Box 10"/>
          <p:cNvSpPr txBox="1">
            <a:spLocks noChangeArrowheads="1"/>
          </p:cNvSpPr>
          <p:nvPr/>
        </p:nvSpPr>
        <p:spPr bwMode="auto">
          <a:xfrm>
            <a:off x="2950369" y="2628901"/>
            <a:ext cx="1511248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ClientKeyExchange,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[CertificateVerify]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altLang="zh-CN" sz="1200">
              <a:latin typeface="Tahoma" charset="0"/>
              <a:ea typeface="宋体" charset="0"/>
              <a:cs typeface="宋体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altLang="zh-CN" sz="1200">
              <a:latin typeface="Tahoma" charset="0"/>
              <a:ea typeface="宋体" charset="0"/>
              <a:cs typeface="宋体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Finished</a:t>
            </a:r>
          </a:p>
        </p:txBody>
      </p:sp>
      <p:sp>
        <p:nvSpPr>
          <p:cNvPr id="119819" name="Text Box 11"/>
          <p:cNvSpPr txBox="1">
            <a:spLocks noChangeArrowheads="1"/>
          </p:cNvSpPr>
          <p:nvPr/>
        </p:nvSpPr>
        <p:spPr bwMode="auto">
          <a:xfrm>
            <a:off x="2922194" y="3429001"/>
            <a:ext cx="20268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switch to negotiated cipher</a:t>
            </a:r>
          </a:p>
        </p:txBody>
      </p:sp>
      <p:sp>
        <p:nvSpPr>
          <p:cNvPr id="119820" name="Line 12"/>
          <p:cNvSpPr>
            <a:spLocks noChangeShapeType="1"/>
          </p:cNvSpPr>
          <p:nvPr/>
        </p:nvSpPr>
        <p:spPr bwMode="auto">
          <a:xfrm>
            <a:off x="3028950" y="3943350"/>
            <a:ext cx="2468166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21" name="Line 13"/>
          <p:cNvSpPr>
            <a:spLocks noChangeShapeType="1"/>
          </p:cNvSpPr>
          <p:nvPr/>
        </p:nvSpPr>
        <p:spPr bwMode="auto">
          <a:xfrm>
            <a:off x="4294585" y="4514850"/>
            <a:ext cx="244911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22" name="Text Box 14"/>
          <p:cNvSpPr txBox="1">
            <a:spLocks noChangeArrowheads="1"/>
          </p:cNvSpPr>
          <p:nvPr/>
        </p:nvSpPr>
        <p:spPr bwMode="auto">
          <a:xfrm>
            <a:off x="6112669" y="4229101"/>
            <a:ext cx="7441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Finished</a:t>
            </a:r>
          </a:p>
        </p:txBody>
      </p:sp>
      <p:sp>
        <p:nvSpPr>
          <p:cNvPr id="119823" name="Text Box 15"/>
          <p:cNvSpPr txBox="1">
            <a:spLocks noChangeArrowheads="1"/>
          </p:cNvSpPr>
          <p:nvPr/>
        </p:nvSpPr>
        <p:spPr bwMode="auto">
          <a:xfrm>
            <a:off x="5036744" y="4000501"/>
            <a:ext cx="20268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switch to negotiated cipher</a:t>
            </a:r>
          </a:p>
        </p:txBody>
      </p:sp>
      <p:sp>
        <p:nvSpPr>
          <p:cNvPr id="119824" name="AutoShape 16"/>
          <p:cNvSpPr>
            <a:spLocks noChangeArrowheads="1"/>
          </p:cNvSpPr>
          <p:nvPr/>
        </p:nvSpPr>
        <p:spPr bwMode="auto">
          <a:xfrm>
            <a:off x="2000250" y="4171950"/>
            <a:ext cx="2237185" cy="457200"/>
          </a:xfrm>
          <a:prstGeom prst="wedgeRectCallout">
            <a:avLst>
              <a:gd name="adj1" fmla="val -1250"/>
              <a:gd name="adj2" fmla="val -108593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Record of all sent and 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received handshake messages</a:t>
            </a:r>
          </a:p>
        </p:txBody>
      </p:sp>
    </p:spTree>
    <p:extLst>
      <p:ext uri="{BB962C8B-B14F-4D97-AF65-F5344CB8AC3E}">
        <p14:creationId xmlns:p14="http://schemas.microsoft.com/office/powerpoint/2010/main" val="242366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/>
          </p:cNvSpPr>
          <p:nvPr>
            <p:ph type="title"/>
          </p:nvPr>
        </p:nvSpPr>
        <p:spPr>
          <a:xfrm>
            <a:off x="1943100" y="28575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21859" name="Oval 3"/>
          <p:cNvSpPr>
            <a:spLocks noChangeArrowheads="1"/>
          </p:cNvSpPr>
          <p:nvPr/>
        </p:nvSpPr>
        <p:spPr bwMode="auto">
          <a:xfrm>
            <a:off x="1943100" y="14608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1860" name="Line 4"/>
          <p:cNvSpPr>
            <a:spLocks noChangeShapeType="1"/>
          </p:cNvSpPr>
          <p:nvPr/>
        </p:nvSpPr>
        <p:spPr bwMode="auto">
          <a:xfrm flipV="1">
            <a:off x="3057525" y="16204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3170759" y="1314451"/>
            <a:ext cx="9081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21862" name="Oval 6"/>
          <p:cNvSpPr>
            <a:spLocks noChangeArrowheads="1"/>
          </p:cNvSpPr>
          <p:nvPr/>
        </p:nvSpPr>
        <p:spPr bwMode="auto">
          <a:xfrm>
            <a:off x="7153275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1863" name="AutoShape 7"/>
          <p:cNvSpPr>
            <a:spLocks noChangeArrowheads="1"/>
          </p:cNvSpPr>
          <p:nvPr/>
        </p:nvSpPr>
        <p:spPr bwMode="auto">
          <a:xfrm>
            <a:off x="3733800" y="1963341"/>
            <a:ext cx="3238500" cy="857250"/>
          </a:xfrm>
          <a:prstGeom prst="wedgeRectCallout">
            <a:avLst>
              <a:gd name="adj1" fmla="val -45000"/>
              <a:gd name="adj2" fmla="val -9375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Client announces (</a:t>
            </a:r>
            <a:r>
              <a:rPr lang="en-US" altLang="zh-CN" sz="1350" u="sng" dirty="0">
                <a:latin typeface="Tahoma" charset="0"/>
                <a:ea typeface="宋体" charset="0"/>
                <a:cs typeface="宋体" charset="0"/>
              </a:rPr>
              <a:t>in plaintext</a:t>
            </a: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):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 Protocol version it is running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 Cryptographic algorithms it supports</a:t>
            </a:r>
          </a:p>
        </p:txBody>
      </p:sp>
    </p:spTree>
    <p:extLst>
      <p:ext uri="{BB962C8B-B14F-4D97-AF65-F5344CB8AC3E}">
        <p14:creationId xmlns:p14="http://schemas.microsoft.com/office/powerpoint/2010/main" val="1855863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/>
          </p:cNvSpPr>
          <p:nvPr>
            <p:ph type="body" idx="1"/>
          </p:nvPr>
        </p:nvSpPr>
        <p:spPr>
          <a:xfrm>
            <a:off x="2219325" y="1085850"/>
            <a:ext cx="5449491" cy="3600450"/>
          </a:xfrm>
        </p:spPr>
        <p:txBody>
          <a:bodyPr/>
          <a:lstStyle/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struct {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ProtocolVersion client_version;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Random random;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SessionID session_id;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CipherSuite cipher_suites;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CompressionMethod compression_methods;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} ClientHello</a:t>
            </a:r>
          </a:p>
        </p:txBody>
      </p:sp>
      <p:sp>
        <p:nvSpPr>
          <p:cNvPr id="123907" name="Rectangle 3"/>
          <p:cNvSpPr>
            <a:spLocks noGrp="1"/>
          </p:cNvSpPr>
          <p:nvPr>
            <p:ph type="title"/>
          </p:nvPr>
        </p:nvSpPr>
        <p:spPr>
          <a:xfrm>
            <a:off x="2000250" y="285750"/>
            <a:ext cx="5624513" cy="857250"/>
          </a:xfrm>
          <a:noFill/>
        </p:spPr>
        <p:txBody>
          <a:bodyPr/>
          <a:lstStyle/>
          <a:p>
            <a:r>
              <a:rPr lang="en-US" altLang="zh-CN" dirty="0" err="1">
                <a:latin typeface="Gill Sans MT" charset="0"/>
                <a:ea typeface="宋体" charset="0"/>
                <a:cs typeface="宋体" charset="0"/>
              </a:rPr>
              <a:t>ClientHello</a:t>
            </a:r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 (RFC 5246)</a:t>
            </a:r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>
            <a:off x="5372100" y="1028700"/>
            <a:ext cx="2076450" cy="400050"/>
          </a:xfrm>
          <a:prstGeom prst="wedgeRectCallout">
            <a:avLst>
              <a:gd name="adj1" fmla="val -50574"/>
              <a:gd name="adj2" fmla="val 86606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Highest version of the protocol supported by the client</a:t>
            </a:r>
          </a:p>
        </p:txBody>
      </p:sp>
      <p:sp>
        <p:nvSpPr>
          <p:cNvPr id="123909" name="AutoShape 5"/>
          <p:cNvSpPr>
            <a:spLocks noChangeArrowheads="1"/>
          </p:cNvSpPr>
          <p:nvPr/>
        </p:nvSpPr>
        <p:spPr bwMode="auto">
          <a:xfrm>
            <a:off x="5067300" y="1885950"/>
            <a:ext cx="2076450" cy="400050"/>
          </a:xfrm>
          <a:prstGeom prst="wedgeRectCallout">
            <a:avLst>
              <a:gd name="adj1" fmla="val -61125"/>
              <a:gd name="adj2" fmla="val 58037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Session id (if the client wants to resume an old session)</a:t>
            </a:r>
          </a:p>
        </p:txBody>
      </p:sp>
      <p:sp>
        <p:nvSpPr>
          <p:cNvPr id="123910" name="AutoShape 6"/>
          <p:cNvSpPr>
            <a:spLocks noChangeArrowheads="1"/>
          </p:cNvSpPr>
          <p:nvPr/>
        </p:nvSpPr>
        <p:spPr bwMode="auto">
          <a:xfrm>
            <a:off x="5753100" y="2400300"/>
            <a:ext cx="2076450" cy="571500"/>
          </a:xfrm>
          <a:prstGeom prst="wedgeRectCallout">
            <a:avLst>
              <a:gd name="adj1" fmla="val -70755"/>
              <a:gd name="adj2" fmla="val 18958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Set of cryptographic algorithms supported by the client (e.g., RSA or Diffie-Hellman)</a:t>
            </a:r>
          </a:p>
        </p:txBody>
      </p:sp>
    </p:spTree>
    <p:extLst>
      <p:ext uri="{BB962C8B-B14F-4D97-AF65-F5344CB8AC3E}">
        <p14:creationId xmlns:p14="http://schemas.microsoft.com/office/powerpoint/2010/main" val="4161756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/>
          </p:cNvSpPr>
          <p:nvPr>
            <p:ph type="title"/>
          </p:nvPr>
        </p:nvSpPr>
        <p:spPr>
          <a:xfrm>
            <a:off x="1919287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ServerHello</a:t>
            </a:r>
          </a:p>
        </p:txBody>
      </p:sp>
      <p:sp>
        <p:nvSpPr>
          <p:cNvPr id="125955" name="Oval 3"/>
          <p:cNvSpPr>
            <a:spLocks noChangeArrowheads="1"/>
          </p:cNvSpPr>
          <p:nvPr/>
        </p:nvSpPr>
        <p:spPr bwMode="auto">
          <a:xfrm>
            <a:off x="1943100" y="14608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5956" name="Line 4"/>
          <p:cNvSpPr>
            <a:spLocks noChangeShapeType="1"/>
          </p:cNvSpPr>
          <p:nvPr/>
        </p:nvSpPr>
        <p:spPr bwMode="auto">
          <a:xfrm flipV="1">
            <a:off x="3057525" y="16204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5957" name="Line 5"/>
          <p:cNvSpPr>
            <a:spLocks noChangeShapeType="1"/>
          </p:cNvSpPr>
          <p:nvPr/>
        </p:nvSpPr>
        <p:spPr bwMode="auto">
          <a:xfrm>
            <a:off x="4294585" y="219194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5958" name="Text Box 6"/>
          <p:cNvSpPr txBox="1">
            <a:spLocks noChangeArrowheads="1"/>
          </p:cNvSpPr>
          <p:nvPr/>
        </p:nvSpPr>
        <p:spPr bwMode="auto">
          <a:xfrm>
            <a:off x="3147196" y="1314451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5886450" y="1906192"/>
            <a:ext cx="9616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</a:t>
            </a:r>
          </a:p>
        </p:txBody>
      </p:sp>
      <p:sp>
        <p:nvSpPr>
          <p:cNvPr id="125960" name="Oval 8"/>
          <p:cNvSpPr>
            <a:spLocks noChangeArrowheads="1"/>
          </p:cNvSpPr>
          <p:nvPr/>
        </p:nvSpPr>
        <p:spPr bwMode="auto">
          <a:xfrm>
            <a:off x="7153275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5961" name="AutoShape 9"/>
          <p:cNvSpPr>
            <a:spLocks noChangeArrowheads="1"/>
          </p:cNvSpPr>
          <p:nvPr/>
        </p:nvSpPr>
        <p:spPr bwMode="auto">
          <a:xfrm>
            <a:off x="3171825" y="2477691"/>
            <a:ext cx="3286125" cy="1371600"/>
          </a:xfrm>
          <a:prstGeom prst="wedgeRectCallout">
            <a:avLst>
              <a:gd name="adj1" fmla="val 40074"/>
              <a:gd name="adj2" fmla="val -73352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Server responds (</a:t>
            </a:r>
            <a:r>
              <a:rPr lang="en-US" altLang="zh-CN" sz="1350" u="sng">
                <a:latin typeface="Tahoma" charset="0"/>
                <a:ea typeface="宋体" charset="0"/>
                <a:cs typeface="宋体" charset="0"/>
              </a:rPr>
              <a:t>in plaintext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 with: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Highest protocol version supported by 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  both client and server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Strongest cryptographic suite selected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  from those offered by the client</a:t>
            </a:r>
          </a:p>
        </p:txBody>
      </p:sp>
    </p:spTree>
    <p:extLst>
      <p:ext uri="{BB962C8B-B14F-4D97-AF65-F5344CB8AC3E}">
        <p14:creationId xmlns:p14="http://schemas.microsoft.com/office/powerpoint/2010/main" val="1598619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/>
          </p:cNvSpPr>
          <p:nvPr>
            <p:ph type="title"/>
          </p:nvPr>
        </p:nvSpPr>
        <p:spPr>
          <a:xfrm>
            <a:off x="194310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ServerKeyExchange</a:t>
            </a:r>
          </a:p>
        </p:txBody>
      </p:sp>
      <p:sp>
        <p:nvSpPr>
          <p:cNvPr id="128003" name="Oval 3"/>
          <p:cNvSpPr>
            <a:spLocks noChangeArrowheads="1"/>
          </p:cNvSpPr>
          <p:nvPr/>
        </p:nvSpPr>
        <p:spPr bwMode="auto">
          <a:xfrm>
            <a:off x="1943100" y="14978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8004" name="Line 4"/>
          <p:cNvSpPr>
            <a:spLocks noChangeShapeType="1"/>
          </p:cNvSpPr>
          <p:nvPr/>
        </p:nvSpPr>
        <p:spPr bwMode="auto">
          <a:xfrm flipV="1">
            <a:off x="3057525" y="16573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8005" name="Line 5"/>
          <p:cNvSpPr>
            <a:spLocks noChangeShapeType="1"/>
          </p:cNvSpPr>
          <p:nvPr/>
        </p:nvSpPr>
        <p:spPr bwMode="auto">
          <a:xfrm>
            <a:off x="4294585" y="245745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372100" y="1943100"/>
            <a:ext cx="1518236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ServerKeyExchange</a:t>
            </a:r>
          </a:p>
        </p:txBody>
      </p:sp>
      <p:sp>
        <p:nvSpPr>
          <p:cNvPr id="128007" name="Oval 7"/>
          <p:cNvSpPr>
            <a:spLocks noChangeArrowheads="1"/>
          </p:cNvSpPr>
          <p:nvPr/>
        </p:nvSpPr>
        <p:spPr bwMode="auto">
          <a:xfrm>
            <a:off x="7153275" y="14406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8008" name="AutoShape 8"/>
          <p:cNvSpPr>
            <a:spLocks noChangeArrowheads="1"/>
          </p:cNvSpPr>
          <p:nvPr/>
        </p:nvSpPr>
        <p:spPr bwMode="auto">
          <a:xfrm>
            <a:off x="3543300" y="2857500"/>
            <a:ext cx="3200400" cy="1143000"/>
          </a:xfrm>
          <a:prstGeom prst="wedgeRectCallout">
            <a:avLst>
              <a:gd name="adj1" fmla="val 27977"/>
              <a:gd name="adj2" fmla="val -89898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Server sends his public-key certificate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containing either its RSA, or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 err="1">
                <a:latin typeface="Tahoma" charset="0"/>
                <a:ea typeface="宋体" charset="0"/>
                <a:cs typeface="宋体" charset="0"/>
              </a:rPr>
              <a:t>Diffie</a:t>
            </a: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-Hellman public key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(depending on chosen crypto suite)</a:t>
            </a:r>
          </a:p>
        </p:txBody>
      </p:sp>
      <p:sp>
        <p:nvSpPr>
          <p:cNvPr id="128009" name="Text Box 9"/>
          <p:cNvSpPr txBox="1">
            <a:spLocks noChangeArrowheads="1"/>
          </p:cNvSpPr>
          <p:nvPr/>
        </p:nvSpPr>
        <p:spPr bwMode="auto">
          <a:xfrm>
            <a:off x="3147196" y="1351360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9668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pages from same site aren’t isolated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1705061"/>
            <a:ext cx="4661218" cy="33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20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ClientKeyExchange</a:t>
            </a:r>
          </a:p>
        </p:txBody>
      </p:sp>
      <p:sp>
        <p:nvSpPr>
          <p:cNvPr id="130051" name="Oval 3"/>
          <p:cNvSpPr>
            <a:spLocks noChangeArrowheads="1"/>
          </p:cNvSpPr>
          <p:nvPr/>
        </p:nvSpPr>
        <p:spPr bwMode="auto">
          <a:xfrm>
            <a:off x="1943100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0052" name="Line 4"/>
          <p:cNvSpPr>
            <a:spLocks noChangeShapeType="1"/>
          </p:cNvSpPr>
          <p:nvPr/>
        </p:nvSpPr>
        <p:spPr bwMode="auto">
          <a:xfrm flipV="1">
            <a:off x="3057525" y="156329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3" name="Line 5"/>
          <p:cNvSpPr>
            <a:spLocks noChangeShapeType="1"/>
          </p:cNvSpPr>
          <p:nvPr/>
        </p:nvSpPr>
        <p:spPr bwMode="auto">
          <a:xfrm>
            <a:off x="4294585" y="259199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5372100" y="1849041"/>
            <a:ext cx="1482778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0055" name="Oval 7"/>
          <p:cNvSpPr>
            <a:spLocks noChangeArrowheads="1"/>
          </p:cNvSpPr>
          <p:nvPr/>
        </p:nvSpPr>
        <p:spPr bwMode="auto">
          <a:xfrm>
            <a:off x="7153275" y="13465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0056" name="Text Box 8"/>
          <p:cNvSpPr txBox="1">
            <a:spLocks noChangeArrowheads="1"/>
          </p:cNvSpPr>
          <p:nvPr/>
        </p:nvSpPr>
        <p:spPr bwMode="auto">
          <a:xfrm>
            <a:off x="3147196" y="1257301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 flipV="1">
            <a:off x="3028950" y="329803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8" name="Text Box 10"/>
          <p:cNvSpPr txBox="1">
            <a:spLocks noChangeArrowheads="1"/>
          </p:cNvSpPr>
          <p:nvPr/>
        </p:nvSpPr>
        <p:spPr bwMode="auto">
          <a:xfrm>
            <a:off x="3023447" y="2992042"/>
            <a:ext cx="1464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ClientKeyExchange</a:t>
            </a:r>
            <a:endParaRPr lang="en-US" altLang="zh-CN" sz="1200" baseline="-25000">
              <a:latin typeface="Tahoma" charset="0"/>
              <a:ea typeface="宋体" charset="0"/>
              <a:cs typeface="宋体" charset="0"/>
            </a:endParaRPr>
          </a:p>
        </p:txBody>
      </p:sp>
      <p:sp>
        <p:nvSpPr>
          <p:cNvPr id="130059" name="AutoShape 11"/>
          <p:cNvSpPr>
            <a:spLocks noChangeArrowheads="1"/>
          </p:cNvSpPr>
          <p:nvPr/>
        </p:nvSpPr>
        <p:spPr bwMode="auto">
          <a:xfrm>
            <a:off x="3200400" y="3620691"/>
            <a:ext cx="3371850" cy="857250"/>
          </a:xfrm>
          <a:prstGeom prst="wedgeRectCallout">
            <a:avLst>
              <a:gd name="adj1" fmla="val -28319"/>
              <a:gd name="adj2" fmla="val -9458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Client generates some secret key material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and sends it to the server encrypted with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the server’s public key (if using RSA)</a:t>
            </a:r>
          </a:p>
        </p:txBody>
      </p:sp>
    </p:spTree>
    <p:extLst>
      <p:ext uri="{BB962C8B-B14F-4D97-AF65-F5344CB8AC3E}">
        <p14:creationId xmlns:p14="http://schemas.microsoft.com/office/powerpoint/2010/main" val="3376540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886450" cy="857250"/>
          </a:xfrm>
          <a:noFill/>
        </p:spPr>
        <p:txBody>
          <a:bodyPr/>
          <a:lstStyle/>
          <a:p>
            <a:r>
              <a:rPr lang="zh-CN" altLang="en-US" sz="2925" dirty="0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 sz="2925" dirty="0">
                <a:latin typeface="Gill Sans MT" charset="0"/>
                <a:ea typeface="宋体" charset="0"/>
                <a:cs typeface="宋体" charset="0"/>
              </a:rPr>
              <a:t>Core” SSL 3.0 Handshake</a:t>
            </a:r>
          </a:p>
        </p:txBody>
      </p:sp>
      <p:pic>
        <p:nvPicPr>
          <p:cNvPr id="13414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240632"/>
            <a:ext cx="5715000" cy="287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Text Box 15"/>
          <p:cNvSpPr txBox="1">
            <a:spLocks noChangeArrowheads="1"/>
          </p:cNvSpPr>
          <p:nvPr/>
        </p:nvSpPr>
        <p:spPr bwMode="auto">
          <a:xfrm>
            <a:off x="1765781" y="4057650"/>
            <a:ext cx="60007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50" dirty="0">
                <a:ea typeface="宋体" charset="0"/>
                <a:cs typeface="宋体" charset="0"/>
              </a:rPr>
              <a:t>The reading shows the above protocol which is the same as the protocol in the previous slide. </a:t>
            </a:r>
            <a:r>
              <a:rPr lang="en-US" altLang="zh-CN" sz="1650" dirty="0">
                <a:solidFill>
                  <a:srgbClr val="0000CC"/>
                </a:solidFill>
                <a:ea typeface="宋体" charset="0"/>
                <a:cs typeface="宋体" charset="0"/>
              </a:rPr>
              <a:t>Find out the correspondence between the different notations that denote the same thing in these two protocols.</a:t>
            </a:r>
          </a:p>
        </p:txBody>
      </p:sp>
    </p:spTree>
    <p:extLst>
      <p:ext uri="{BB962C8B-B14F-4D97-AF65-F5344CB8AC3E}">
        <p14:creationId xmlns:p14="http://schemas.microsoft.com/office/powerpoint/2010/main" val="2027088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zh-CN" altLang="en-US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Core” SSL 3.0 Handshake</a:t>
            </a:r>
          </a:p>
        </p:txBody>
      </p:sp>
      <p:sp>
        <p:nvSpPr>
          <p:cNvPr id="132099" name="Oval 3"/>
          <p:cNvSpPr>
            <a:spLocks noChangeArrowheads="1"/>
          </p:cNvSpPr>
          <p:nvPr/>
        </p:nvSpPr>
        <p:spPr bwMode="auto">
          <a:xfrm>
            <a:off x="1943100" y="14787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2100" name="Line 4"/>
          <p:cNvSpPr>
            <a:spLocks noChangeShapeType="1"/>
          </p:cNvSpPr>
          <p:nvPr/>
        </p:nvSpPr>
        <p:spPr bwMode="auto">
          <a:xfrm flipV="1">
            <a:off x="3057525" y="163830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1" name="Line 5"/>
          <p:cNvSpPr>
            <a:spLocks noChangeShapeType="1"/>
          </p:cNvSpPr>
          <p:nvPr/>
        </p:nvSpPr>
        <p:spPr bwMode="auto">
          <a:xfrm>
            <a:off x="4294585" y="266700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5143500" y="1906191"/>
            <a:ext cx="2009268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2103" name="Oval 7"/>
          <p:cNvSpPr>
            <a:spLocks noChangeArrowheads="1"/>
          </p:cNvSpPr>
          <p:nvPr/>
        </p:nvSpPr>
        <p:spPr bwMode="auto">
          <a:xfrm>
            <a:off x="7153275" y="14216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2888942" y="1314450"/>
            <a:ext cx="19611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2105" name="Line 9"/>
          <p:cNvSpPr>
            <a:spLocks noChangeShapeType="1"/>
          </p:cNvSpPr>
          <p:nvPr/>
        </p:nvSpPr>
        <p:spPr bwMode="auto">
          <a:xfrm flipV="1">
            <a:off x="3028950" y="33730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6" name="Text Box 10"/>
          <p:cNvSpPr txBox="1">
            <a:spLocks noChangeArrowheads="1"/>
          </p:cNvSpPr>
          <p:nvPr/>
        </p:nvSpPr>
        <p:spPr bwMode="auto">
          <a:xfrm>
            <a:off x="2896607" y="3049191"/>
            <a:ext cx="100168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{Secret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32107" name="Text Box 11"/>
          <p:cNvSpPr txBox="1">
            <a:spLocks noChangeArrowheads="1"/>
          </p:cNvSpPr>
          <p:nvPr/>
        </p:nvSpPr>
        <p:spPr bwMode="auto">
          <a:xfrm>
            <a:off x="3008710" y="4119563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2108" name="Text Box 12"/>
          <p:cNvSpPr txBox="1">
            <a:spLocks noChangeArrowheads="1"/>
          </p:cNvSpPr>
          <p:nvPr/>
        </p:nvSpPr>
        <p:spPr bwMode="auto">
          <a:xfrm>
            <a:off x="2944502" y="3506391"/>
            <a:ext cx="3765775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If the protocol is correct, C and S share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some secret key material (secret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 at this point</a:t>
            </a:r>
          </a:p>
        </p:txBody>
      </p:sp>
      <p:sp>
        <p:nvSpPr>
          <p:cNvPr id="132109" name="Text Box 13"/>
          <p:cNvSpPr txBox="1">
            <a:spLocks noChangeArrowheads="1"/>
          </p:cNvSpPr>
          <p:nvPr/>
        </p:nvSpPr>
        <p:spPr bwMode="auto">
          <a:xfrm>
            <a:off x="5314950" y="4119563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137694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/>
          </p:cNvSpPr>
          <p:nvPr>
            <p:ph type="title"/>
          </p:nvPr>
        </p:nvSpPr>
        <p:spPr>
          <a:xfrm>
            <a:off x="1943100" y="342900"/>
            <a:ext cx="5624513" cy="857250"/>
          </a:xfrm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Version Downgrade Attack</a:t>
            </a:r>
          </a:p>
        </p:txBody>
      </p:sp>
      <p:sp>
        <p:nvSpPr>
          <p:cNvPr id="136195" name="Oval 3"/>
          <p:cNvSpPr>
            <a:spLocks noChangeArrowheads="1"/>
          </p:cNvSpPr>
          <p:nvPr/>
        </p:nvSpPr>
        <p:spPr bwMode="auto">
          <a:xfrm>
            <a:off x="1943100" y="13835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6196" name="Line 4"/>
          <p:cNvSpPr>
            <a:spLocks noChangeShapeType="1"/>
          </p:cNvSpPr>
          <p:nvPr/>
        </p:nvSpPr>
        <p:spPr bwMode="auto">
          <a:xfrm flipV="1">
            <a:off x="3057525" y="15430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4294585" y="257175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198" name="Text Box 6"/>
          <p:cNvSpPr txBox="1">
            <a:spLocks noChangeArrowheads="1"/>
          </p:cNvSpPr>
          <p:nvPr/>
        </p:nvSpPr>
        <p:spPr bwMode="auto">
          <a:xfrm>
            <a:off x="5143500" y="1828800"/>
            <a:ext cx="183864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</a:t>
            </a:r>
            <a:r>
              <a:rPr lang="en-US" altLang="zh-CN" sz="1200" b="1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2.0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6199" name="Oval 7"/>
          <p:cNvSpPr>
            <a:spLocks noChangeArrowheads="1"/>
          </p:cNvSpPr>
          <p:nvPr/>
        </p:nvSpPr>
        <p:spPr bwMode="auto">
          <a:xfrm>
            <a:off x="7153275" y="13263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6200" name="Text Box 8"/>
          <p:cNvSpPr txBox="1">
            <a:spLocks noChangeArrowheads="1"/>
          </p:cNvSpPr>
          <p:nvPr/>
        </p:nvSpPr>
        <p:spPr bwMode="auto">
          <a:xfrm>
            <a:off x="2971049" y="1237060"/>
            <a:ext cx="17969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</a:t>
            </a:r>
            <a:r>
              <a:rPr lang="en-US" altLang="zh-CN" sz="1200" b="1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2.0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6201" name="Line 9"/>
          <p:cNvSpPr>
            <a:spLocks noChangeShapeType="1"/>
          </p:cNvSpPr>
          <p:nvPr/>
        </p:nvSpPr>
        <p:spPr bwMode="auto">
          <a:xfrm flipV="1">
            <a:off x="3028950" y="327779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2940658" y="2971801"/>
            <a:ext cx="9135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{Secret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36203" name="Text Box 11"/>
          <p:cNvSpPr txBox="1">
            <a:spLocks noChangeArrowheads="1"/>
          </p:cNvSpPr>
          <p:nvPr/>
        </p:nvSpPr>
        <p:spPr bwMode="auto">
          <a:xfrm>
            <a:off x="2981988" y="3763566"/>
            <a:ext cx="3720570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C and S end up communicating using SSL 2.0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(weaker earlier version of the protocol that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does </a:t>
            </a:r>
            <a:r>
              <a:rPr lang="en-US" altLang="zh-CN" sz="1350" u="sng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not</a:t>
            </a: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 include “Finished” messages)</a:t>
            </a:r>
          </a:p>
        </p:txBody>
      </p:sp>
      <p:sp>
        <p:nvSpPr>
          <p:cNvPr id="136204" name="AutoShape 12"/>
          <p:cNvSpPr>
            <a:spLocks noChangeArrowheads="1"/>
          </p:cNvSpPr>
          <p:nvPr/>
        </p:nvSpPr>
        <p:spPr bwMode="auto">
          <a:xfrm>
            <a:off x="3600450" y="1028701"/>
            <a:ext cx="757238" cy="735806"/>
          </a:xfrm>
          <a:prstGeom prst="irregularSeal2">
            <a:avLst/>
          </a:prstGeom>
          <a:noFill/>
          <a:ln w="38100">
            <a:solidFill>
              <a:srgbClr val="FF33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205" name="AutoShape 13"/>
          <p:cNvSpPr>
            <a:spLocks noChangeArrowheads="1"/>
          </p:cNvSpPr>
          <p:nvPr/>
        </p:nvSpPr>
        <p:spPr bwMode="auto">
          <a:xfrm>
            <a:off x="2906316" y="1828800"/>
            <a:ext cx="2122884" cy="571500"/>
          </a:xfrm>
          <a:prstGeom prst="wedgeRectCallout">
            <a:avLst>
              <a:gd name="adj1" fmla="val 55273"/>
              <a:gd name="adj2" fmla="val -27917"/>
            </a:avLst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 dirty="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Server is fooled into thinking it communicating with a client who supports only SSL 2.0</a:t>
            </a:r>
          </a:p>
        </p:txBody>
      </p:sp>
    </p:spTree>
    <p:extLst>
      <p:ext uri="{BB962C8B-B14F-4D97-AF65-F5344CB8AC3E}">
        <p14:creationId xmlns:p14="http://schemas.microsoft.com/office/powerpoint/2010/main" val="1914686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SSLv2 Weaknesses (Fixed in SSLv3)</a:t>
            </a:r>
          </a:p>
        </p:txBody>
      </p:sp>
      <p:sp>
        <p:nvSpPr>
          <p:cNvPr id="13824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Downgrade attack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Cipher suite preferences are not authenticated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“Cipher suite rollback” attack is possible</a:t>
            </a:r>
          </a:p>
          <a:p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Truncation attack</a:t>
            </a:r>
          </a:p>
          <a:p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Weak MAC construction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MAC hash uses only 40 bits in export mode</a:t>
            </a:r>
          </a:p>
        </p:txBody>
      </p:sp>
    </p:spTree>
    <p:extLst>
      <p:ext uri="{BB962C8B-B14F-4D97-AF65-F5344CB8AC3E}">
        <p14:creationId xmlns:p14="http://schemas.microsoft.com/office/powerpoint/2010/main" val="2812374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Chosen-Protocol” Attacks</a:t>
            </a:r>
          </a:p>
        </p:txBody>
      </p:sp>
      <p:sp>
        <p:nvSpPr>
          <p:cNvPr id="140291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Why do people release new versions of security protocols? 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New version must be </a:t>
            </a:r>
            <a:r>
              <a:rPr lang="en-US" altLang="zh-CN" sz="2100" dirty="0">
                <a:solidFill>
                  <a:schemeClr val="hlink"/>
                </a:solidFill>
                <a:latin typeface="Gill Sans MT" charset="0"/>
                <a:ea typeface="宋体" charset="0"/>
                <a:cs typeface="宋体" charset="0"/>
              </a:rPr>
              <a:t>backwards-compatible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Not everybody upgrades right away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Attacker can fool parties into using the old, broken version and exploit known vulnerability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Similar: fool victim into using weak crypto algorithms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Defense is hard: must authenticate version early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Many protocols had “version rollback” attacks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SSL, SSH, GSM (cell phones)</a:t>
            </a:r>
          </a:p>
        </p:txBody>
      </p:sp>
    </p:spTree>
    <p:extLst>
      <p:ext uri="{BB962C8B-B14F-4D97-AF65-F5344CB8AC3E}">
        <p14:creationId xmlns:p14="http://schemas.microsoft.com/office/powerpoint/2010/main" val="2571570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Version Check in SSL v3</a:t>
            </a:r>
          </a:p>
        </p:txBody>
      </p:sp>
      <p:sp>
        <p:nvSpPr>
          <p:cNvPr id="142339" name="Oval 3"/>
          <p:cNvSpPr>
            <a:spLocks noChangeArrowheads="1"/>
          </p:cNvSpPr>
          <p:nvPr/>
        </p:nvSpPr>
        <p:spPr bwMode="auto">
          <a:xfrm>
            <a:off x="1943100" y="13465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42340" name="Line 4"/>
          <p:cNvSpPr>
            <a:spLocks noChangeShapeType="1"/>
          </p:cNvSpPr>
          <p:nvPr/>
        </p:nvSpPr>
        <p:spPr bwMode="auto">
          <a:xfrm flipV="1">
            <a:off x="3057525" y="15061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1" name="Line 5"/>
          <p:cNvSpPr>
            <a:spLocks noChangeShapeType="1"/>
          </p:cNvSpPr>
          <p:nvPr/>
        </p:nvSpPr>
        <p:spPr bwMode="auto">
          <a:xfrm>
            <a:off x="4294585" y="253484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5143501" y="1791891"/>
            <a:ext cx="1808187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42343" name="Oval 7"/>
          <p:cNvSpPr>
            <a:spLocks noChangeArrowheads="1"/>
          </p:cNvSpPr>
          <p:nvPr/>
        </p:nvSpPr>
        <p:spPr bwMode="auto">
          <a:xfrm>
            <a:off x="7153275" y="12894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2985682" y="1200151"/>
            <a:ext cx="1766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42345" name="Line 9"/>
          <p:cNvSpPr>
            <a:spLocks noChangeShapeType="1"/>
          </p:cNvSpPr>
          <p:nvPr/>
        </p:nvSpPr>
        <p:spPr bwMode="auto">
          <a:xfrm flipV="1">
            <a:off x="3028950" y="324088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921448" y="2934892"/>
            <a:ext cx="1504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{Version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199838" y="3392091"/>
            <a:ext cx="325153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If the protocol is correct, C and S share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some secret key material 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 at this point</a:t>
            </a:r>
          </a:p>
        </p:txBody>
      </p:sp>
      <p:sp>
        <p:nvSpPr>
          <p:cNvPr id="142348" name="AutoShape 12"/>
          <p:cNvSpPr>
            <a:spLocks noChangeArrowheads="1"/>
          </p:cNvSpPr>
          <p:nvPr/>
        </p:nvSpPr>
        <p:spPr bwMode="auto">
          <a:xfrm>
            <a:off x="2847975" y="2306241"/>
            <a:ext cx="1381125" cy="400050"/>
          </a:xfrm>
          <a:prstGeom prst="wedgeRectCallout">
            <a:avLst>
              <a:gd name="adj1" fmla="val -6722"/>
              <a:gd name="adj2" fmla="val 125000"/>
            </a:avLst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“</a:t>
            </a:r>
            <a:r>
              <a:rPr lang="en-US" altLang="zh-CN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Embed” version number into secret</a:t>
            </a:r>
          </a:p>
        </p:txBody>
      </p:sp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4400550" y="2706292"/>
            <a:ext cx="2493169" cy="450056"/>
          </a:xfrm>
          <a:prstGeom prst="wedgeRectCallout">
            <a:avLst>
              <a:gd name="adj1" fmla="val 60699"/>
              <a:gd name="adj2" fmla="val -21431"/>
            </a:avLst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Check that received version is equal to the version in ClientHello </a:t>
            </a:r>
          </a:p>
        </p:txBody>
      </p:sp>
      <p:sp>
        <p:nvSpPr>
          <p:cNvPr id="142350" name="Text Box 14"/>
          <p:cNvSpPr txBox="1">
            <a:spLocks noChangeArrowheads="1"/>
          </p:cNvSpPr>
          <p:nvPr/>
        </p:nvSpPr>
        <p:spPr bwMode="auto">
          <a:xfrm>
            <a:off x="3008710" y="3987404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5314950" y="3987404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334385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SSL/TLS Record Protection</a:t>
            </a:r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314451"/>
            <a:ext cx="5543550" cy="332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AutoShape 4"/>
          <p:cNvSpPr>
            <a:spLocks/>
          </p:cNvSpPr>
          <p:nvPr/>
        </p:nvSpPr>
        <p:spPr bwMode="auto">
          <a:xfrm>
            <a:off x="4629150" y="3028950"/>
            <a:ext cx="342900" cy="971550"/>
          </a:xfrm>
          <a:prstGeom prst="rightBrace">
            <a:avLst>
              <a:gd name="adj1" fmla="val 23611"/>
              <a:gd name="adj2" fmla="val 50000"/>
            </a:avLst>
          </a:prstGeom>
          <a:noFill/>
          <a:ln w="28575">
            <a:solidFill>
              <a:schemeClr val="hlink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endParaRPr lang="zh-CN" altLang="en-US">
              <a:solidFill>
                <a:schemeClr val="hlink"/>
              </a:solidFill>
              <a:latin typeface="Tahoma" charset="0"/>
              <a:ea typeface="宋体" charset="0"/>
              <a:cs typeface="宋体" charset="0"/>
            </a:endParaRP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4956573" y="3290888"/>
            <a:ext cx="305801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prstDash val="dash"/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5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Use symmetric keys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5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established in handshake protocol</a:t>
            </a:r>
          </a:p>
        </p:txBody>
      </p:sp>
    </p:spTree>
    <p:extLst>
      <p:ext uri="{BB962C8B-B14F-4D97-AF65-F5344CB8AC3E}">
        <p14:creationId xmlns:p14="http://schemas.microsoft.com/office/powerpoint/2010/main" val="2607118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SSL Handshake Protocol: </a:t>
            </a:r>
            <a:br>
              <a:rPr lang="en-GB" dirty="0"/>
            </a:br>
            <a:r>
              <a:rPr lang="en-GB" dirty="0"/>
              <a:t>Additional Features</a:t>
            </a:r>
          </a:p>
        </p:txBody>
      </p:sp>
      <p:sp>
        <p:nvSpPr>
          <p:cNvPr id="146435" name="Rectangle 3"/>
          <p:cNvSpPr>
            <a:spLocks noGrp="1"/>
          </p:cNvSpPr>
          <p:nvPr>
            <p:ph idx="1"/>
          </p:nvPr>
        </p:nvSpPr>
        <p:spPr>
          <a:xfrm>
            <a:off x="1485900" y="1279525"/>
            <a:ext cx="6172200" cy="3394472"/>
          </a:xfrm>
        </p:spPr>
        <p:txBody>
          <a:bodyPr>
            <a:normAutofit lnSpcReduction="10000"/>
          </a:bodyPr>
          <a:lstStyle/>
          <a:p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SSL Handshake Protocol supports </a:t>
            </a:r>
            <a:r>
              <a:rPr lang="en-GB" sz="2100" i="1" dirty="0">
                <a:latin typeface="Gill Sans MT" charset="0"/>
                <a:ea typeface="ＭＳ Ｐゴシック" charset="0"/>
                <a:cs typeface="ＭＳ Ｐゴシック" charset="0"/>
              </a:rPr>
              <a:t>session resumption</a:t>
            </a: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GB" sz="2100" i="1" dirty="0" err="1">
                <a:latin typeface="Gill Sans MT" charset="0"/>
                <a:ea typeface="ＭＳ Ｐゴシック" charset="0"/>
                <a:cs typeface="ＭＳ Ｐゴシック" charset="0"/>
              </a:rPr>
              <a:t>ciphersuite</a:t>
            </a:r>
            <a:r>
              <a:rPr lang="en-GB" sz="2100" i="1" dirty="0">
                <a:latin typeface="Gill Sans MT" charset="0"/>
                <a:ea typeface="ＭＳ Ｐゴシック" charset="0"/>
                <a:cs typeface="ＭＳ Ｐゴシック" charset="0"/>
              </a:rPr>
              <a:t> re-negotiation</a:t>
            </a: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authentication and shared secrets to be reused across multiple connections.</a:t>
            </a:r>
          </a:p>
          <a:p>
            <a:pPr lvl="2"/>
            <a:r>
              <a:rPr lang="en-GB" sz="1500" dirty="0" err="1">
                <a:latin typeface="Gill Sans MT" charset="0"/>
                <a:ea typeface="ＭＳ Ｐゴシック" charset="0"/>
              </a:rPr>
              <a:t>Eg</a:t>
            </a:r>
            <a:r>
              <a:rPr lang="en-GB" sz="1500" dirty="0">
                <a:latin typeface="Gill Sans MT" charset="0"/>
                <a:ea typeface="ＭＳ Ｐゴシック" charset="0"/>
              </a:rPr>
              <a:t>, next webpage from same website.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re-keying of current connection using fresh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nonces</a:t>
            </a:r>
            <a:r>
              <a:rPr lang="en-GB" sz="1800" dirty="0">
                <a:latin typeface="Gill Sans MT" charset="0"/>
                <a:ea typeface="ＭＳ Ｐゴシック" charset="0"/>
              </a:rPr>
              <a:t>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change of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ciphersuite</a:t>
            </a:r>
            <a:r>
              <a:rPr lang="en-GB" sz="1800" dirty="0">
                <a:latin typeface="Gill Sans MT" charset="0"/>
                <a:ea typeface="ＭＳ Ｐゴシック" charset="0"/>
              </a:rPr>
              <a:t> during session.</a:t>
            </a:r>
          </a:p>
          <a:p>
            <a:pPr lvl="1"/>
            <a:r>
              <a:rPr lang="en-GB" sz="1800" dirty="0" err="1">
                <a:latin typeface="Courier New" charset="0"/>
                <a:ea typeface="ＭＳ Ｐゴシック" charset="0"/>
              </a:rPr>
              <a:t>ClientHello</a:t>
            </a:r>
            <a:r>
              <a:rPr lang="en-GB" sz="1800" dirty="0">
                <a:latin typeface="Courier New" charset="0"/>
                <a:ea typeface="ＭＳ Ｐゴシック" charset="0"/>
              </a:rPr>
              <a:t> </a:t>
            </a:r>
            <a:r>
              <a:rPr lang="en-GB" sz="1800" dirty="0">
                <a:latin typeface="Gill Sans MT" charset="0"/>
                <a:ea typeface="ＭＳ Ｐゴシック" charset="0"/>
              </a:rPr>
              <a:t>quotes old </a:t>
            </a:r>
            <a:r>
              <a:rPr lang="en-GB" sz="1800" dirty="0" err="1">
                <a:latin typeface="Courier New" charset="0"/>
                <a:ea typeface="ＭＳ Ｐゴシック" charset="0"/>
              </a:rPr>
              <a:t>SessionID</a:t>
            </a:r>
            <a:r>
              <a:rPr lang="en-GB" sz="1800" dirty="0">
                <a:latin typeface="Gill Sans MT" charset="0"/>
                <a:ea typeface="ＭＳ Ｐゴシック" charset="0"/>
              </a:rPr>
              <a:t>.</a:t>
            </a:r>
            <a:endParaRPr lang="en-GB" sz="1800" dirty="0">
              <a:latin typeface="Courier New" charset="0"/>
              <a:ea typeface="ＭＳ Ｐゴシック" charset="0"/>
            </a:endParaRP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Both sides contribute new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nonces</a:t>
            </a:r>
            <a:r>
              <a:rPr lang="en-GB" sz="1800" dirty="0">
                <a:latin typeface="Gill Sans MT" charset="0"/>
                <a:ea typeface="ＭＳ Ｐゴシック" charset="0"/>
              </a:rPr>
              <a:t>, update </a:t>
            </a:r>
            <a:r>
              <a:rPr lang="en-GB" sz="1800" dirty="0" err="1">
                <a:latin typeface="Courier New" charset="0"/>
                <a:ea typeface="ＭＳ Ｐゴシック" charset="0"/>
              </a:rPr>
              <a:t>secret</a:t>
            </a:r>
            <a:r>
              <a:rPr lang="en-GB" sz="1800" baseline="-25000" dirty="0" err="1">
                <a:latin typeface="Courier New" charset="0"/>
                <a:ea typeface="ＭＳ Ｐゴシック" charset="0"/>
              </a:rPr>
              <a:t>c</a:t>
            </a:r>
            <a:r>
              <a:rPr lang="en-GB" sz="1800" baseline="-25000" dirty="0">
                <a:latin typeface="Courier New" charset="0"/>
                <a:ea typeface="ＭＳ Ｐゴシック" charset="0"/>
              </a:rPr>
              <a:t>.</a:t>
            </a:r>
            <a:endParaRPr lang="en-GB" sz="1800" dirty="0">
              <a:latin typeface="Courier New" charset="0"/>
              <a:ea typeface="ＭＳ Ｐゴシック" charset="0"/>
            </a:endParaRP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 protected by existing Record Protocol.</a:t>
            </a:r>
          </a:p>
        </p:txBody>
      </p:sp>
    </p:spTree>
    <p:extLst>
      <p:ext uri="{BB962C8B-B14F-4D97-AF65-F5344CB8AC3E}">
        <p14:creationId xmlns:p14="http://schemas.microsoft.com/office/powerpoint/2010/main" val="2995110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/>
          </p:cNvSpPr>
          <p:nvPr>
            <p:ph type="title"/>
          </p:nvPr>
        </p:nvSpPr>
        <p:spPr>
          <a:xfrm>
            <a:off x="2000250" y="285750"/>
            <a:ext cx="5624513" cy="857250"/>
          </a:xfrm>
          <a:noFill/>
        </p:spPr>
        <p:txBody>
          <a:bodyPr/>
          <a:lstStyle/>
          <a:p>
            <a:r>
              <a:rPr lang="en-GB" dirty="0">
                <a:latin typeface="Gill Sans MT" charset="0"/>
                <a:ea typeface="ＭＳ Ｐゴシック" charset="0"/>
                <a:cs typeface="ＭＳ Ｐゴシック" charset="0"/>
              </a:rPr>
              <a:t>Session</a:t>
            </a:r>
            <a:r>
              <a:rPr lang="en-GB" sz="2925" i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GB" dirty="0">
                <a:latin typeface="Gill Sans MT" charset="0"/>
                <a:ea typeface="ＭＳ Ｐゴシック" charset="0"/>
                <a:cs typeface="ＭＳ Ｐゴシック" charset="0"/>
              </a:rPr>
              <a:t>Resumption</a:t>
            </a:r>
            <a:endParaRPr lang="en-US" altLang="zh-CN" dirty="0">
              <a:latin typeface="Gill Sans MT" charset="0"/>
              <a:ea typeface="宋体" charset="0"/>
              <a:cs typeface="宋体" charset="0"/>
            </a:endParaRPr>
          </a:p>
        </p:txBody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>
          <a:xfrm>
            <a:off x="1800958" y="1360618"/>
            <a:ext cx="5624513" cy="75204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Avoid public key operation if both sides remember session ID</a:t>
            </a:r>
          </a:p>
        </p:txBody>
      </p:sp>
      <p:pic>
        <p:nvPicPr>
          <p:cNvPr id="148484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148506"/>
            <a:ext cx="5143500" cy="245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75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840956"/>
          </a:xfrm>
        </p:spPr>
        <p:txBody>
          <a:bodyPr>
            <a:normAutofit/>
          </a:bodyPr>
          <a:lstStyle/>
          <a:p>
            <a:r>
              <a:rPr lang="en-US" dirty="0"/>
              <a:t>Granularity of protection: the </a:t>
            </a:r>
            <a:r>
              <a:rPr lang="en-US" i="1" dirty="0"/>
              <a:t>origin</a:t>
            </a:r>
          </a:p>
          <a:p>
            <a:r>
              <a:rPr lang="en-US" b="1" dirty="0">
                <a:solidFill>
                  <a:srgbClr val="C0504D"/>
                </a:solidFill>
              </a:rPr>
              <a:t>Origin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/>
              <a:t>= protocol + hostname + 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on one page can read, change, and interact freely with all other pages </a:t>
            </a:r>
            <a:r>
              <a:rPr lang="en-US" b="1" dirty="0"/>
              <a:t>from the same origin 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1" y="2026645"/>
            <a:ext cx="5606774" cy="139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17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>
                <a:latin typeface="Gill Sans MT" charset="0"/>
                <a:ea typeface="ＭＳ Ｐゴシック" charset="0"/>
                <a:cs typeface="ＭＳ Ｐゴシック" charset="0"/>
              </a:rPr>
              <a:t>Some SSL/TLS Security Flaws	</a:t>
            </a:r>
            <a:endParaRPr lang="en-US" altLang="zh-CN">
              <a:latin typeface="Gill Sans MT" charset="0"/>
              <a:ea typeface="宋体" charset="0"/>
              <a:cs typeface="宋体" charset="0"/>
            </a:endParaRPr>
          </a:p>
        </p:txBody>
      </p:sp>
      <p:sp>
        <p:nvSpPr>
          <p:cNvPr id="158723" name="Rectangle 3"/>
          <p:cNvSpPr>
            <a:spLocks noGrp="1"/>
          </p:cNvSpPr>
          <p:nvPr>
            <p:ph idx="1"/>
          </p:nvPr>
        </p:nvSpPr>
        <p:spPr>
          <a:xfrm>
            <a:off x="1241670" y="1078036"/>
            <a:ext cx="6515100" cy="370903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(Historical) flaws in random number generation for SSL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Low quality RNG leads to predictable session keys.</a:t>
            </a:r>
          </a:p>
          <a:p>
            <a:pPr lvl="2">
              <a:lnSpc>
                <a:spcPct val="90000"/>
              </a:lnSpc>
            </a:pPr>
            <a:r>
              <a:rPr lang="en-GB" sz="1500" dirty="0">
                <a:latin typeface="Gill Sans MT" charset="0"/>
                <a:ea typeface="ＭＳ Ｐゴシック" charset="0"/>
              </a:rPr>
              <a:t>Goldberg and Wagner,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Dr.</a:t>
            </a:r>
            <a:r>
              <a:rPr lang="en-GB" sz="1500" dirty="0">
                <a:latin typeface="Gill Sans MT" charset="0"/>
                <a:ea typeface="ＭＳ Ｐゴシック" charset="0"/>
              </a:rPr>
              <a:t> Dobb’s Journal, Jan. 1996.</a:t>
            </a:r>
          </a:p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Flaws in error reporting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(differing response times by server in event of padding failure and MAC failure) + (analysis of padding method for CBC-mode) = recovery of SSL plaintext.</a:t>
            </a:r>
          </a:p>
          <a:p>
            <a:pPr lvl="2">
              <a:lnSpc>
                <a:spcPct val="90000"/>
              </a:lnSpc>
            </a:pPr>
            <a:r>
              <a:rPr lang="en-GB" sz="1500" dirty="0" err="1">
                <a:latin typeface="Gill Sans MT" charset="0"/>
                <a:ea typeface="ＭＳ Ｐゴシック" charset="0"/>
              </a:rPr>
              <a:t>Canvel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Hiltgen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Vaudenay</a:t>
            </a:r>
            <a:r>
              <a:rPr lang="en-GB" sz="1500" dirty="0">
                <a:latin typeface="Gill Sans MT" charset="0"/>
                <a:ea typeface="ＭＳ Ｐゴシック" charset="0"/>
              </a:rPr>
              <a:t> and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Vuagnoux</a:t>
            </a:r>
            <a:r>
              <a:rPr lang="en-GB" sz="1500" dirty="0">
                <a:latin typeface="Gill Sans MT" charset="0"/>
                <a:ea typeface="ＭＳ Ｐゴシック" charset="0"/>
              </a:rPr>
              <a:t>, Crypto2003.</a:t>
            </a:r>
          </a:p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Timing attacks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analysis of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OpenSSL</a:t>
            </a:r>
            <a:r>
              <a:rPr lang="en-GB" sz="1800" dirty="0">
                <a:latin typeface="Gill Sans MT" charset="0"/>
                <a:ea typeface="ＭＳ Ｐゴシック" charset="0"/>
              </a:rPr>
              <a:t> server response times allows attacker in same LAN segment to derive server’s private key!</a:t>
            </a:r>
          </a:p>
          <a:p>
            <a:pPr lvl="2">
              <a:lnSpc>
                <a:spcPct val="90000"/>
              </a:lnSpc>
            </a:pPr>
            <a:r>
              <a:rPr lang="en-GB" sz="1500" dirty="0" err="1">
                <a:latin typeface="Gill Sans MT" charset="0"/>
                <a:ea typeface="ＭＳ Ｐゴシック" charset="0"/>
              </a:rPr>
              <a:t>Boneh</a:t>
            </a:r>
            <a:r>
              <a:rPr lang="en-GB" sz="1500" dirty="0">
                <a:latin typeface="Gill Sans MT" charset="0"/>
                <a:ea typeface="ＭＳ Ｐゴシック" charset="0"/>
              </a:rPr>
              <a:t> and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Brumley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US" altLang="zh-CN" sz="1500" dirty="0">
                <a:latin typeface="Gill Sans MT" charset="0"/>
                <a:ea typeface="宋体" charset="0"/>
                <a:cs typeface="宋体" charset="0"/>
              </a:rPr>
              <a:t>12th </a:t>
            </a:r>
            <a:r>
              <a:rPr lang="en-US" altLang="zh-CN" sz="1500" dirty="0" err="1">
                <a:latin typeface="Gill Sans MT" charset="0"/>
                <a:ea typeface="宋体" charset="0"/>
                <a:cs typeface="宋体" charset="0"/>
              </a:rPr>
              <a:t>Usenix</a:t>
            </a:r>
            <a:r>
              <a:rPr lang="en-US" altLang="zh-CN" sz="1500" dirty="0">
                <a:latin typeface="Gill Sans MT" charset="0"/>
                <a:ea typeface="宋体" charset="0"/>
                <a:cs typeface="宋体" charset="0"/>
              </a:rPr>
              <a:t> Security Symposium</a:t>
            </a:r>
            <a:r>
              <a:rPr lang="en-GB" sz="1500" dirty="0">
                <a:latin typeface="Gill Sans MT" charset="0"/>
                <a:ea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350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542925"/>
            <a:ext cx="50101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0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Heartbeat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9467" y="1144970"/>
            <a:ext cx="56186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   DTLS is designed to secure traffic running on top of unreliable </a:t>
            </a:r>
          </a:p>
          <a:p>
            <a:r>
              <a:rPr lang="en-US" sz="1200" dirty="0"/>
              <a:t>   transport protocols.  Usually, such protocols have no session </a:t>
            </a:r>
          </a:p>
          <a:p>
            <a:r>
              <a:rPr lang="en-US" sz="1200" dirty="0"/>
              <a:t>   management.  The only mechanism available at the DTLS layer to figure </a:t>
            </a:r>
          </a:p>
          <a:p>
            <a:r>
              <a:rPr lang="en-US" sz="1200" dirty="0"/>
              <a:t>   out if a peer is still alive is a costly renegotiation, particularly </a:t>
            </a:r>
          </a:p>
          <a:p>
            <a:r>
              <a:rPr lang="en-US" sz="1200" dirty="0"/>
              <a:t>   when the application uses unidirectional traffic.  Furthermore, DTLS </a:t>
            </a:r>
          </a:p>
          <a:p>
            <a:r>
              <a:rPr lang="en-US" sz="1200" dirty="0"/>
              <a:t>   needs to perform path MTU (PMTU) discovery but has no specific </a:t>
            </a:r>
          </a:p>
          <a:p>
            <a:r>
              <a:rPr lang="en-US" sz="1200" dirty="0"/>
              <a:t>   message type to realize it without affecting the transfer of user </a:t>
            </a:r>
          </a:p>
          <a:p>
            <a:r>
              <a:rPr lang="en-US" sz="1200" dirty="0"/>
              <a:t>   messages. 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   TLS is based on reliable protocols, but there is not necessarily a </a:t>
            </a:r>
          </a:p>
          <a:p>
            <a:r>
              <a:rPr lang="en-US" sz="1200" dirty="0"/>
              <a:t>   feature available to keep the connection alive without continuous </a:t>
            </a:r>
          </a:p>
          <a:p>
            <a:r>
              <a:rPr lang="en-US" sz="1200" dirty="0"/>
              <a:t>   data transfer. 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   The Heartbeat Extension as described in this document overcomes these </a:t>
            </a:r>
          </a:p>
          <a:p>
            <a:r>
              <a:rPr lang="en-US" sz="1200" dirty="0"/>
              <a:t>   limitations.  The user can use the new </a:t>
            </a:r>
            <a:r>
              <a:rPr lang="en-US" sz="1200" dirty="0" err="1"/>
              <a:t>HeartbeatRequest</a:t>
            </a:r>
            <a:r>
              <a:rPr lang="en-US" sz="1200" dirty="0"/>
              <a:t> message, </a:t>
            </a:r>
          </a:p>
          <a:p>
            <a:r>
              <a:rPr lang="en-US" sz="1200" dirty="0"/>
              <a:t>   which has to be answered by the peer with a </a:t>
            </a:r>
            <a:r>
              <a:rPr lang="en-US" sz="1200" dirty="0" err="1"/>
              <a:t>HeartbeartResponse</a:t>
            </a:r>
            <a:r>
              <a:rPr lang="en-US" sz="1200" dirty="0"/>
              <a:t> </a:t>
            </a:r>
          </a:p>
          <a:p>
            <a:r>
              <a:rPr lang="en-US" sz="1200" dirty="0"/>
              <a:t>   immediately.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2311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OpenSSL “Heartbleed” Bug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dirty="0">
                <a:latin typeface="+mj-lt"/>
              </a:rPr>
              <a:t>Announced April 2014.</a:t>
            </a:r>
          </a:p>
          <a:p>
            <a:r>
              <a:rPr lang="en-US" sz="1500" dirty="0">
                <a:latin typeface="+mj-lt"/>
              </a:rPr>
              <a:t>Exploits a programming mistake in the </a:t>
            </a:r>
            <a:r>
              <a:rPr lang="en-US" sz="1500" dirty="0" err="1">
                <a:latin typeface="+mj-lt"/>
              </a:rPr>
              <a:t>OpenSSL</a:t>
            </a:r>
            <a:r>
              <a:rPr lang="en-US" sz="1500" dirty="0">
                <a:latin typeface="+mj-lt"/>
              </a:rPr>
              <a:t> implementation of the TLS ``heartbeat hello’’ extension.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Heartbeat protocol is used to keep a TLS connection alive without continuously transferring data.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One endpoint (e.g., a Web browser) sends a </a:t>
            </a:r>
            <a:r>
              <a:rPr lang="en-US" sz="1500" dirty="0" err="1">
                <a:latin typeface="+mj-lt"/>
              </a:rPr>
              <a:t>HeartbeatRequest</a:t>
            </a:r>
            <a:r>
              <a:rPr lang="en-US" sz="1500" dirty="0">
                <a:latin typeface="+mj-lt"/>
              </a:rPr>
              <a:t> message containing a payload to the other endpoint (e.g. a Web server).  The server then sends back a </a:t>
            </a:r>
            <a:r>
              <a:rPr lang="en-US" sz="1500" dirty="0" err="1">
                <a:latin typeface="+mj-lt"/>
              </a:rPr>
              <a:t>HeartbeatReply</a:t>
            </a:r>
            <a:r>
              <a:rPr lang="en-US" sz="1500" dirty="0">
                <a:latin typeface="+mj-lt"/>
              </a:rPr>
              <a:t> message containing the same payload.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“Buffer over-read” error caused by a failure to check for an invalid read-length parameter.</a:t>
            </a:r>
          </a:p>
          <a:p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4380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1714500" y="0"/>
            <a:ext cx="5829300" cy="628650"/>
          </a:xfrm>
        </p:spPr>
        <p:txBody>
          <a:bodyPr>
            <a:normAutofit/>
          </a:bodyPr>
          <a:lstStyle/>
          <a:p>
            <a:r>
              <a:rPr lang="en-US"/>
              <a:t>From RFC 6520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CPS 290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r>
              <a:rPr lang="en-US" sz="1050">
                <a:latin typeface="Times New Roman" charset="0"/>
              </a:rPr>
              <a:t>Page </a:t>
            </a:r>
            <a:fld id="{FD90104F-4E88-FD41-B8BE-8A597C0909FD}" type="slidenum">
              <a:rPr lang="en-US" sz="1050">
                <a:latin typeface="Times New Roman" charset="0"/>
              </a:rPr>
              <a:pPr/>
              <a:t>74</a:t>
            </a:fld>
            <a:endParaRPr lang="en-US" sz="1050">
              <a:latin typeface="Times New Roman" charset="0"/>
            </a:endParaRPr>
          </a:p>
        </p:txBody>
      </p:sp>
      <p:sp>
        <p:nvSpPr>
          <p:cNvPr id="4101" name="Content Placeholder 5"/>
          <p:cNvSpPr>
            <a:spLocks noGrp="1"/>
          </p:cNvSpPr>
          <p:nvPr>
            <p:ph idx="1"/>
          </p:nvPr>
        </p:nvSpPr>
        <p:spPr>
          <a:xfrm>
            <a:off x="1714500" y="628650"/>
            <a:ext cx="5829300" cy="3886200"/>
          </a:xfrm>
        </p:spPr>
        <p:txBody>
          <a:bodyPr>
            <a:normAutofit fontScale="92500" lnSpcReduction="10000"/>
          </a:bodyPr>
          <a:lstStyle/>
          <a:p>
            <a:r>
              <a:rPr lang="en-US" sz="1350" b="1" dirty="0">
                <a:latin typeface="+mj-lt"/>
              </a:rPr>
              <a:t>Heartbeat Request and Response Messages</a:t>
            </a:r>
          </a:p>
          <a:p>
            <a:r>
              <a:rPr lang="en-US" sz="1350" dirty="0">
                <a:latin typeface="+mj-lt"/>
              </a:rPr>
              <a:t>The Heartbeat protocol messages consist of their type and an arbitrary</a:t>
            </a:r>
          </a:p>
          <a:p>
            <a:r>
              <a:rPr lang="en-US" sz="1350" dirty="0">
                <a:latin typeface="+mj-lt"/>
              </a:rPr>
              <a:t>payload and padding. </a:t>
            </a:r>
          </a:p>
          <a:p>
            <a:endParaRPr lang="en-US" sz="1350" dirty="0">
              <a:latin typeface="+mj-lt"/>
            </a:endParaRP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struct</a:t>
            </a:r>
            <a:r>
              <a:rPr lang="en-US" sz="1350" dirty="0">
                <a:latin typeface="+mj-lt"/>
              </a:rPr>
              <a:t> {</a:t>
            </a: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HeartbeatMessageType</a:t>
            </a:r>
            <a:r>
              <a:rPr lang="en-US" sz="1350" dirty="0">
                <a:latin typeface="+mj-lt"/>
              </a:rPr>
              <a:t> type;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uint16 </a:t>
            </a:r>
            <a:r>
              <a:rPr lang="en-US" sz="1350" dirty="0" err="1">
                <a:latin typeface="+mj-lt"/>
              </a:rPr>
              <a:t>payload_length</a:t>
            </a:r>
            <a:r>
              <a:rPr lang="en-US" sz="1350" dirty="0">
                <a:latin typeface="+mj-lt"/>
              </a:rPr>
              <a:t>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opaque payload[</a:t>
            </a:r>
            <a:r>
              <a:rPr lang="en-US" sz="1350" dirty="0" err="1">
                <a:latin typeface="+mj-lt"/>
              </a:rPr>
              <a:t>HeartbeatMessage.payload_length</a:t>
            </a:r>
            <a:r>
              <a:rPr lang="en-US" sz="1350" dirty="0">
                <a:latin typeface="+mj-lt"/>
              </a:rPr>
              <a:t>];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opaque padding[</a:t>
            </a:r>
            <a:r>
              <a:rPr lang="en-US" sz="1350" dirty="0" err="1">
                <a:latin typeface="+mj-lt"/>
              </a:rPr>
              <a:t>padding_length</a:t>
            </a:r>
            <a:r>
              <a:rPr lang="en-US" sz="1350" dirty="0">
                <a:latin typeface="+mj-lt"/>
              </a:rPr>
              <a:t>];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} </a:t>
            </a:r>
            <a:r>
              <a:rPr lang="en-US" sz="1350" dirty="0" err="1">
                <a:latin typeface="+mj-lt"/>
              </a:rPr>
              <a:t>HeartbeatMessage</a:t>
            </a:r>
            <a:r>
              <a:rPr lang="en-US" sz="1350" dirty="0">
                <a:latin typeface="+mj-lt"/>
              </a:rPr>
              <a:t>; </a:t>
            </a:r>
          </a:p>
          <a:p>
            <a:endParaRPr lang="en-US" sz="1350" dirty="0">
              <a:latin typeface="+mj-lt"/>
            </a:endParaRP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The total length of a </a:t>
            </a:r>
            <a:r>
              <a:rPr lang="en-US" sz="1350" dirty="0" err="1">
                <a:latin typeface="+mj-lt"/>
              </a:rPr>
              <a:t>HeartbeatMessage</a:t>
            </a:r>
            <a:r>
              <a:rPr lang="en-US" sz="1350" dirty="0">
                <a:latin typeface="+mj-lt"/>
              </a:rPr>
              <a:t> MUST NOT exceed 2^14 or</a:t>
            </a: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max_fragment_length</a:t>
            </a:r>
            <a:r>
              <a:rPr lang="en-US" sz="1350" dirty="0">
                <a:latin typeface="+mj-lt"/>
              </a:rPr>
              <a:t> when negotiated as defined in [</a:t>
            </a:r>
            <a:r>
              <a:rPr lang="en-US" sz="1350" dirty="0">
                <a:latin typeface="+mj-lt"/>
                <a:hlinkClick r:id="rId2" tooltip="&quot;Transport Layer Security (TLS) Extensions: Extension Definitions&quot;"/>
              </a:rPr>
              <a:t>RFC6066</a:t>
            </a:r>
            <a:r>
              <a:rPr lang="en-US" sz="1350" dirty="0">
                <a:latin typeface="+mj-lt"/>
              </a:rPr>
              <a:t>]. </a:t>
            </a:r>
          </a:p>
          <a:p>
            <a:endParaRPr lang="en-US" sz="1350" dirty="0">
              <a:latin typeface="+mj-lt"/>
            </a:endParaRPr>
          </a:p>
          <a:p>
            <a:r>
              <a:rPr lang="en-US" sz="1350" dirty="0">
                <a:latin typeface="+mj-lt"/>
              </a:rPr>
              <a:t>type: The message type, either </a:t>
            </a:r>
            <a:r>
              <a:rPr lang="en-US" sz="1350" dirty="0" err="1">
                <a:latin typeface="+mj-lt"/>
              </a:rPr>
              <a:t>heartbeat_request</a:t>
            </a:r>
            <a:r>
              <a:rPr lang="en-US" sz="1350" dirty="0">
                <a:latin typeface="+mj-lt"/>
              </a:rPr>
              <a:t> or </a:t>
            </a:r>
            <a:r>
              <a:rPr lang="en-US" sz="1350" dirty="0" err="1">
                <a:latin typeface="+mj-lt"/>
              </a:rPr>
              <a:t>heartbeat_response</a:t>
            </a:r>
            <a:r>
              <a:rPr lang="en-US" sz="1350" dirty="0">
                <a:latin typeface="+mj-lt"/>
              </a:rPr>
              <a:t>.</a:t>
            </a:r>
          </a:p>
          <a:p>
            <a:r>
              <a:rPr lang="en-US" sz="1350" dirty="0" err="1">
                <a:latin typeface="+mj-lt"/>
              </a:rPr>
              <a:t>payload_length</a:t>
            </a:r>
            <a:r>
              <a:rPr lang="en-US" sz="1350" dirty="0">
                <a:latin typeface="+mj-lt"/>
              </a:rPr>
              <a:t>: The length of the payload.</a:t>
            </a:r>
          </a:p>
          <a:p>
            <a:r>
              <a:rPr lang="en-US" sz="1350" dirty="0">
                <a:latin typeface="+mj-lt"/>
              </a:rPr>
              <a:t>payload: The payload consists of arbitrary content.</a:t>
            </a:r>
          </a:p>
          <a:p>
            <a:r>
              <a:rPr lang="en-US" sz="1350" dirty="0">
                <a:latin typeface="+mj-lt"/>
              </a:rPr>
              <a:t>padding: The padding is random content that MUST be ignored by the receiver.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000500" y="1257300"/>
            <a:ext cx="3371850" cy="800100"/>
            <a:chOff x="3810000" y="1676400"/>
            <a:chExt cx="4495800" cy="1066800"/>
          </a:xfrm>
        </p:grpSpPr>
        <p:sp>
          <p:nvSpPr>
            <p:cNvPr id="4103" name="TextBox 6"/>
            <p:cNvSpPr txBox="1">
              <a:spLocks noChangeArrowheads="1"/>
            </p:cNvSpPr>
            <p:nvPr/>
          </p:nvSpPr>
          <p:spPr bwMode="auto">
            <a:xfrm>
              <a:off x="4953000" y="1676400"/>
              <a:ext cx="3352800" cy="9541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350">
                  <a:latin typeface="+mj-lt"/>
                </a:rPr>
                <a:t>Problem: no check that payload_length matches the actual length of the payload</a:t>
              </a:r>
            </a:p>
          </p:txBody>
        </p:sp>
        <p:cxnSp>
          <p:nvCxnSpPr>
            <p:cNvPr id="4104" name="Straight Arrow Connector 8"/>
            <p:cNvCxnSpPr>
              <a:cxnSpLocks noChangeShapeType="1"/>
              <a:stCxn id="4103" idx="1"/>
            </p:cNvCxnSpPr>
            <p:nvPr/>
          </p:nvCxnSpPr>
          <p:spPr bwMode="auto">
            <a:xfrm flipH="1">
              <a:off x="3810000" y="2153455"/>
              <a:ext cx="1143000" cy="58974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683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0"/>
            <a:ext cx="6172200" cy="35671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Browsers provide isolation for JS scripts via the </a:t>
            </a:r>
            <a:r>
              <a:rPr lang="en-US" dirty="0">
                <a:solidFill>
                  <a:srgbClr val="FF0000"/>
                </a:solidFill>
              </a:rPr>
              <a:t>Same Origin Policy </a:t>
            </a:r>
            <a:r>
              <a:rPr lang="en-US" dirty="0"/>
              <a:t>(</a:t>
            </a:r>
            <a:r>
              <a:rPr lang="en-US" b="1" dirty="0"/>
              <a:t>SOP</a:t>
            </a:r>
            <a:r>
              <a:rPr lang="en-US" dirty="0"/>
              <a:t>) </a:t>
            </a:r>
          </a:p>
          <a:p>
            <a:r>
              <a:rPr lang="en-US" dirty="0"/>
              <a:t>Simple version: </a:t>
            </a:r>
          </a:p>
          <a:p>
            <a:pPr lvl="1"/>
            <a:r>
              <a:rPr lang="en-US" dirty="0"/>
              <a:t>Browser associates web page elements (layout, cookies, events) with a given </a:t>
            </a:r>
            <a:r>
              <a:rPr lang="en-US" b="1" dirty="0">
                <a:solidFill>
                  <a:srgbClr val="008000"/>
                </a:solidFill>
              </a:rPr>
              <a:t>origin</a:t>
            </a:r>
            <a:r>
              <a:rPr lang="en-US" b="1" dirty="0"/>
              <a:t> </a:t>
            </a:r>
            <a:r>
              <a:rPr lang="en-US" dirty="0"/>
              <a:t>≈ web server that provided the page/cookies in the first place</a:t>
            </a:r>
          </a:p>
          <a:p>
            <a:pPr lvl="2"/>
            <a:r>
              <a:rPr lang="en-US" dirty="0"/>
              <a:t>Identity of web server is in terms of its hostname, e.g., </a:t>
            </a:r>
            <a:r>
              <a:rPr lang="en-US" dirty="0" err="1">
                <a:solidFill>
                  <a:srgbClr val="008000"/>
                </a:solidFill>
              </a:rPr>
              <a:t>bank.com</a:t>
            </a:r>
            <a:r>
              <a:rPr lang="en-US" dirty="0"/>
              <a:t> </a:t>
            </a:r>
          </a:p>
          <a:p>
            <a:r>
              <a:rPr lang="en-US" dirty="0"/>
              <a:t>SOP </a:t>
            </a:r>
            <a:r>
              <a:rPr lang="en-US" dirty="0">
                <a:solidFill>
                  <a:srgbClr val="3366FF"/>
                </a:solidFill>
              </a:rPr>
              <a:t>= </a:t>
            </a:r>
            <a:r>
              <a:rPr lang="en-US" b="1" dirty="0">
                <a:solidFill>
                  <a:srgbClr val="3366FF"/>
                </a:solidFill>
              </a:rPr>
              <a:t>only scripts from a web page’s origin have access to page’s elements</a:t>
            </a:r>
            <a:r>
              <a:rPr lang="en-US" i="1" dirty="0">
                <a:solidFill>
                  <a:srgbClr val="3366FF"/>
                </a:solidFill>
              </a:rPr>
              <a:t> </a:t>
            </a:r>
          </a:p>
          <a:p>
            <a:r>
              <a:rPr lang="en-US" b="1" dirty="0"/>
              <a:t>XSS: Subverting the Same Origin Policy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8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Overview (HTTP)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2004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654958" cy="15465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&lt;html&gt;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&lt;script&gt;alert(‘Hi!’)&lt;/script&gt;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&lt;/head&gt;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=“//gmail.com/img.png”/&gt;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9433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431443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74721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4027554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&lt;89&gt;PNG^M ...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Hi!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93" y="2628900"/>
            <a:ext cx="369359" cy="3693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2998259"/>
            <a:ext cx="564761" cy="5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4939</TotalTime>
  <Words>5125</Words>
  <Application>Microsoft Macintosh PowerPoint</Application>
  <PresentationFormat>On-screen Show (16:9)</PresentationFormat>
  <Paragraphs>671</Paragraphs>
  <Slides>74</Slides>
  <Notes>45</Notes>
  <HiddenSlides>2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宋体</vt:lpstr>
      <vt:lpstr>Arial</vt:lpstr>
      <vt:lpstr>Arial Black</vt:lpstr>
      <vt:lpstr>Calibri</vt:lpstr>
      <vt:lpstr>Consolas</vt:lpstr>
      <vt:lpstr>Courier New</vt:lpstr>
      <vt:lpstr>Gill Sans MT</vt:lpstr>
      <vt:lpstr>Tahoma</vt:lpstr>
      <vt:lpstr>Times New Roman</vt:lpstr>
      <vt:lpstr>Wingdings 2</vt:lpstr>
      <vt:lpstr>Office Theme</vt:lpstr>
      <vt:lpstr>Web Security</vt:lpstr>
      <vt:lpstr>PowerPoint Presentation</vt:lpstr>
      <vt:lpstr>PowerPoint Presentation</vt:lpstr>
      <vt:lpstr>Browser Security</vt:lpstr>
      <vt:lpstr>Same-Origin policy </vt:lpstr>
      <vt:lpstr>Same-Origin Policy </vt:lpstr>
      <vt:lpstr>Same-Origin Policy </vt:lpstr>
      <vt:lpstr>Same-Origin Policy </vt:lpstr>
      <vt:lpstr>Web Overview (HTTP)</vt:lpstr>
      <vt:lpstr>Same-Origin Policy</vt:lpstr>
      <vt:lpstr>AJAX (jQuery Style)</vt:lpstr>
      <vt:lpstr>Same-Origin Policy: Scripts</vt:lpstr>
      <vt:lpstr>Same-Origin Policy: Objects</vt:lpstr>
      <vt:lpstr>Same-Origin Policy: Images</vt:lpstr>
      <vt:lpstr>Same-Origin Policy: &lt;script&gt;</vt:lpstr>
      <vt:lpstr>Same-Origin Policy: &lt;script&gt;</vt:lpstr>
      <vt:lpstr>Same-Origin Policy: &lt;script&gt;</vt:lpstr>
      <vt:lpstr>Same-Origin Policy: IFrame</vt:lpstr>
      <vt:lpstr>Same-Origin Policy: IFrame</vt:lpstr>
      <vt:lpstr>Code Injection</vt:lpstr>
      <vt:lpstr>Code Injection</vt:lpstr>
      <vt:lpstr>Code Injection</vt:lpstr>
      <vt:lpstr>SQL: Structured Query Language</vt:lpstr>
      <vt:lpstr>SQL Injection</vt:lpstr>
      <vt:lpstr>SQL Injection</vt:lpstr>
      <vt:lpstr>PowerPoint Presentation</vt:lpstr>
      <vt:lpstr>SQL Injection Defense</vt:lpstr>
      <vt:lpstr>Cross-Site Scripting (XSS)</vt:lpstr>
      <vt:lpstr>Cross-Site Scripting (XSS)</vt:lpstr>
      <vt:lpstr>Cross-Site Scripting (XSS)</vt:lpstr>
      <vt:lpstr>Review: Same-Origin Policy</vt:lpstr>
      <vt:lpstr>Cross-Site Scripting (XSS) Attack</vt:lpstr>
      <vt:lpstr>Cross-Site Scripting (XSS) Attack</vt:lpstr>
      <vt:lpstr>PowerPoint Presentation</vt:lpstr>
      <vt:lpstr>PowerPoint Presentation</vt:lpstr>
      <vt:lpstr>XSS Defenses</vt:lpstr>
      <vt:lpstr>Web Overview (HTTP)</vt:lpstr>
      <vt:lpstr>Cross-site Request Forgery (CSRF)</vt:lpstr>
      <vt:lpstr>Cross-site Request Forgery (CSRF)</vt:lpstr>
      <vt:lpstr>Cross-site Request Forgery (CSRF)</vt:lpstr>
      <vt:lpstr>Profile Pollution with CSRF</vt:lpstr>
      <vt:lpstr>CSRF Defenses</vt:lpstr>
      <vt:lpstr>CSRF Defenses</vt:lpstr>
      <vt:lpstr>Same-Origin Policy</vt:lpstr>
      <vt:lpstr>What about externally hosted scripts?</vt:lpstr>
      <vt:lpstr>SOP Complications</vt:lpstr>
      <vt:lpstr>Other problems with SOP</vt:lpstr>
      <vt:lpstr>What is SSL/TLS?</vt:lpstr>
      <vt:lpstr>Application-Level Protection</vt:lpstr>
      <vt:lpstr>History of the Protocol</vt:lpstr>
      <vt:lpstr>Request for Comments</vt:lpstr>
      <vt:lpstr>TLS Basics</vt:lpstr>
      <vt:lpstr>SSL Protocol Architecture</vt:lpstr>
      <vt:lpstr>TLS Handshake Protocol</vt:lpstr>
      <vt:lpstr>Handshake Protocol Structure</vt:lpstr>
      <vt:lpstr>ClientHello</vt:lpstr>
      <vt:lpstr>ClientHello (RFC 5246)</vt:lpstr>
      <vt:lpstr>ServerHello</vt:lpstr>
      <vt:lpstr>ServerKeyExchange</vt:lpstr>
      <vt:lpstr>ClientKeyExchange</vt:lpstr>
      <vt:lpstr>“Core” SSL 3.0 Handshake</vt:lpstr>
      <vt:lpstr>“Core” SSL 3.0 Handshake</vt:lpstr>
      <vt:lpstr>Version Downgrade Attack</vt:lpstr>
      <vt:lpstr>SSLv2 Weaknesses (Fixed in SSLv3)</vt:lpstr>
      <vt:lpstr>“Chosen-Protocol” Attacks</vt:lpstr>
      <vt:lpstr>Version Check in SSL v3</vt:lpstr>
      <vt:lpstr>SSL/TLS Record Protection</vt:lpstr>
      <vt:lpstr>SSL Handshake Protocol:  Additional Features</vt:lpstr>
      <vt:lpstr>Session Resumption</vt:lpstr>
      <vt:lpstr>Some SSL/TLS Security Flaws </vt:lpstr>
      <vt:lpstr>PowerPoint Presentation</vt:lpstr>
      <vt:lpstr>TLS Heartbeat Extension</vt:lpstr>
      <vt:lpstr>OpenSSL “Heartbleed” Bug</vt:lpstr>
      <vt:lpstr>From RFC 6520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 COS 432: Information Security</dc:title>
  <dc:creator>Nick Feamster</dc:creator>
  <cp:lastModifiedBy>Nick Feamster</cp:lastModifiedBy>
  <cp:revision>122</cp:revision>
  <dcterms:created xsi:type="dcterms:W3CDTF">2016-10-26T09:43:00Z</dcterms:created>
  <dcterms:modified xsi:type="dcterms:W3CDTF">2025-08-01T13:58:17Z</dcterms:modified>
</cp:coreProperties>
</file>